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9753600" cx="13004800"/>
  <p:notesSz cx="6858000" cy="9144000"/>
  <p:embeddedFontLst>
    <p:embeddedFont>
      <p:font typeface="Merriweather Sans"/>
      <p:regular r:id="rId78"/>
      <p:bold r:id="rId79"/>
      <p:italic r:id="rId80"/>
      <p:boldItalic r:id="rId81"/>
    </p:embeddedFont>
    <p:embeddedFont>
      <p:font typeface="Arial Narrow"/>
      <p:regular r:id="rId82"/>
      <p:bold r:id="rId83"/>
      <p:italic r:id="rId84"/>
      <p:boldItalic r:id="rId85"/>
    </p:embeddedFont>
    <p:embeddedFont>
      <p:font typeface="Helvetica Neue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ArialNarrow-italic.fntdata"/><Relationship Id="rId83" Type="http://schemas.openxmlformats.org/officeDocument/2006/relationships/font" Target="fonts/ArialNarrow-bold.fntdata"/><Relationship Id="rId42" Type="http://schemas.openxmlformats.org/officeDocument/2006/relationships/slide" Target="slides/slide36.xml"/><Relationship Id="rId86" Type="http://schemas.openxmlformats.org/officeDocument/2006/relationships/font" Target="fonts/HelveticaNeue-regular.fntdata"/><Relationship Id="rId41" Type="http://schemas.openxmlformats.org/officeDocument/2006/relationships/slide" Target="slides/slide35.xml"/><Relationship Id="rId85" Type="http://schemas.openxmlformats.org/officeDocument/2006/relationships/font" Target="fonts/ArialNarrow-boldItalic.fntdata"/><Relationship Id="rId44" Type="http://schemas.openxmlformats.org/officeDocument/2006/relationships/slide" Target="slides/slide38.xml"/><Relationship Id="rId88" Type="http://schemas.openxmlformats.org/officeDocument/2006/relationships/font" Target="fonts/HelveticaNeue-italic.fntdata"/><Relationship Id="rId43" Type="http://schemas.openxmlformats.org/officeDocument/2006/relationships/slide" Target="slides/slide37.xml"/><Relationship Id="rId87" Type="http://schemas.openxmlformats.org/officeDocument/2006/relationships/font" Target="fonts/HelveticaNeue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HelveticaNeue-boldItalic.fntdata"/><Relationship Id="rId80" Type="http://schemas.openxmlformats.org/officeDocument/2006/relationships/font" Target="fonts/MerriweatherSans-italic.fntdata"/><Relationship Id="rId82" Type="http://schemas.openxmlformats.org/officeDocument/2006/relationships/font" Target="fonts/ArialNarrow-regular.fntdata"/><Relationship Id="rId81" Type="http://schemas.openxmlformats.org/officeDocument/2006/relationships/font" Target="fonts/Merriweather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MerriweatherSans-bold.fntdata"/><Relationship Id="rId34" Type="http://schemas.openxmlformats.org/officeDocument/2006/relationships/slide" Target="slides/slide28.xml"/><Relationship Id="rId78" Type="http://schemas.openxmlformats.org/officeDocument/2006/relationships/font" Target="fonts/MerriweatherSans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Asymptotic_analysis" TargetMode="External"/><Relationship Id="rId3" Type="http://schemas.openxmlformats.org/officeDocument/2006/relationships/hyperlink" Target="https://en.wikipedia.org/wiki/Function_(mathematics)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" name="Shape 6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4" name="Shape 8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2" name="Shape 8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2" name="Shape 10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3" name="Shape 10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8" name="Shape 1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3" name="Shape 11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0" name="Shape 1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9" name="Shape 13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0" name="Shape 14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3" name="Shape 14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8" name="Shape 1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5" name="Shape 16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4" name="Shape 17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5" name="Shape 17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4" name="Shape 18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4" name="Shape 19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2" name="Shape 20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Shape 20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0" name="Shape 21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8" name="Shape 21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9" name="Shape 2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0" i="0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limiting behavior of a </a:t>
            </a:r>
            <a:r>
              <a:rPr b="0" i="0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function when the argument tends towards a particular value or infinity</a:t>
            </a:r>
          </a:p>
        </p:txBody>
      </p:sp>
      <p:sp>
        <p:nvSpPr>
          <p:cNvPr id="2120" name="Shape 212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1" name="Shape 21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1" name="Shape 21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7" name="Shape 21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5" name="Shape 21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2" name="Shape 21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3" name="Shape 21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0" name="Shape 21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3" name="Shape 21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3" name="Shape 22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3" name="Shape 22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9" name="Shape 2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6" name="Shape 2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ordered by finish time</a:t>
            </a:r>
          </a:p>
        </p:txBody>
      </p:sp>
      <p:sp>
        <p:nvSpPr>
          <p:cNvPr id="2227" name="Shape 222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4" name="Shape 22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Shape 2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1" name="Shape 22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Shape 2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8" name="Shape 22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Shape 2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8" name="Shape 22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Shape 2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8" name="Shape 22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Shape 22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9" name="Shape 2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https://web.tuke.sk/fei-cit/butka/hop/htsp.pdf</a:t>
            </a:r>
          </a:p>
        </p:txBody>
      </p:sp>
      <p:sp>
        <p:nvSpPr>
          <p:cNvPr id="2280" name="Shape 228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Shape 2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0" name="Shape 22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6" name="Shape 22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6" name="Shape 2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Shape 2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6" name="Shape 23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Shape 2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1" name="Shape 23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0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 rot="5400000">
            <a:off x="4133850" y="1454150"/>
            <a:ext cx="4737100" cy="1186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1498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1943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400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01600" lvl="6" marL="2857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01600" lvl="7" marL="3314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01600" lvl="8" marL="3771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89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1498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52400" lvl="4" marL="1943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2400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52400" lvl="6" marL="2857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52400" lvl="7" marL="3314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52400" lvl="8" marL="3771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89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1498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52400" lvl="4" marL="1943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2400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52400" lvl="6" marL="2857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52400" lvl="7" marL="3314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52400" lvl="8" marL="3771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524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65100" lvl="3" marL="1498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65100" lvl="4" marL="1943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65100" lvl="5" marL="2400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65100" lvl="6" marL="2857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3314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65100" lvl="8" marL="3771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body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4" type="body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524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65100" lvl="3" marL="1498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65100" lvl="4" marL="1943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65100" lvl="5" marL="2400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65100" lvl="6" marL="2857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3314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65100" lvl="8" marL="3771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89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143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39700" lvl="3" marL="1498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1943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2400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2857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3314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3771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Shape 79"/>
          <p:cNvSpPr/>
          <p:nvPr>
            <p:ph idx="2" type="pic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1498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1943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400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01600" lvl="6" marL="2857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01600" lvl="7" marL="3314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01600" lvl="8" marL="3771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1498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1943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400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01600" lvl="6" marL="2857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01600" lvl="7" marL="3314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01600" lvl="8" marL="3771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529" lvl="5" marL="65023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5059" lvl="6" marL="130046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590" lvl="7" marL="19506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0118" lvl="8" marL="2600919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99783" lvl="1" marL="492187" marR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152669" lvl="2" marL="891809" marR="0" rtl="0" algn="l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b="0" i="0" sz="18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463949" lvl="3" marL="1632349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b="0" i="0" sz="1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32609" lvl="4" marL="219001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35140" lvl="5" marL="284024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137669" lvl="6" marL="349047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127499" lvl="7" marL="414070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30030" lvl="8" marL="479093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120" y="2817707"/>
            <a:ext cx="3327964" cy="5942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>
            <a:off x="0" y="2429368"/>
            <a:ext cx="13009315" cy="0"/>
          </a:xfrm>
          <a:prstGeom prst="straightConnector1">
            <a:avLst/>
          </a:prstGeom>
          <a:noFill/>
          <a:ln cap="sq" cmpd="sng" w="127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Shape 98"/>
          <p:cNvSpPr txBox="1"/>
          <p:nvPr>
            <p:ph type="ctrTitle"/>
          </p:nvPr>
        </p:nvSpPr>
        <p:spPr>
          <a:xfrm>
            <a:off x="0" y="0"/>
            <a:ext cx="13004799" cy="21674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0" i="0" sz="57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529" lvl="5" marL="65023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5059" lvl="6" marL="130046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590" lvl="7" marL="19506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0118" lvl="8" marL="2600919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99" name="Shape 99"/>
          <p:cNvSpPr txBox="1"/>
          <p:nvPr/>
        </p:nvSpPr>
        <p:spPr>
          <a:xfrm>
            <a:off x="0" y="9405903"/>
            <a:ext cx="13004799" cy="347697"/>
          </a:xfrm>
          <a:prstGeom prst="rect">
            <a:avLst/>
          </a:prstGeom>
          <a:noFill/>
          <a:ln>
            <a:noFill/>
          </a:ln>
        </p:spPr>
        <p:txBody>
          <a:bodyPr anchorCtr="0" anchor="t" bIns="65475" lIns="130925" rIns="130925" tIns="654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Princeton University     •     COS 226     •     Algorithms and Data Structures     •     Spring 2003     •    http://www.Princeton.EDU/~cs226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1027290" y="6267592"/>
            <a:ext cx="11054080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i="0" sz="57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529" lvl="5" marL="65023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5059" lvl="6" marL="130046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590" lvl="7" marL="19506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0118" lvl="8" marL="2600919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027290" y="4133992"/>
            <a:ext cx="11054080" cy="21335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b="0" i="0" sz="28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529" lvl="1" marL="650230" marR="0" rtl="0" algn="l">
              <a:lnSpc>
                <a:spcPct val="11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5059" lvl="2" marL="1300460" marR="0" rtl="0" algn="l">
              <a:spcBef>
                <a:spcPts val="46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b="0" i="0" sz="23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7590" lvl="3" marL="195069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b="0" i="0" sz="20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0118" lvl="4" marL="2600919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2649" lvl="5" marL="3251149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478" lvl="6" marL="3901379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5008" lvl="7" marL="4551609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7539" lvl="8" marL="5201839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529" lvl="5" marL="65023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5059" lvl="6" marL="130046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590" lvl="7" marL="19506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0118" lvl="8" marL="2600919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866987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None/>
              <a:defRPr b="0" i="0" sz="40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64222" lvl="1" marL="492187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b="0" i="0" sz="3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101869" lvl="2" marL="891809" marR="0" rtl="0" algn="l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/>
              <a:buChar char="–"/>
              <a:defRPr b="0" i="0" sz="28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413149" lvl="3" marL="1632349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b="0" i="0" sz="26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81809" lvl="4" marL="2190010" marR="0" rtl="0" algn="l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84340" lvl="5" marL="2840240" marR="0" rtl="0" algn="l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86869" lvl="6" marL="3490470" marR="0" rtl="0" algn="l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6699" lvl="7" marL="4140700" marR="0" rtl="0" algn="l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79230" lvl="8" marL="4790930" marR="0" rtl="0" algn="l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6556586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None/>
              <a:defRPr b="0" i="0" sz="40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64222" lvl="1" marL="492187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b="0" i="0" sz="3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101869" lvl="2" marL="891809" marR="0" rtl="0" algn="l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/>
              <a:buChar char="–"/>
              <a:defRPr b="0" i="0" sz="28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413149" lvl="3" marL="1632349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b="0" i="0" sz="26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81809" lvl="4" marL="2190010" marR="0" rtl="0" algn="l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84340" lvl="5" marL="2840240" marR="0" rtl="0" algn="l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86869" lvl="6" marL="3490470" marR="0" rtl="0" algn="l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6699" lvl="7" marL="4140700" marR="0" rtl="0" algn="l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79230" lvl="8" marL="4790930" marR="0" rtl="0" algn="l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650239" y="390595"/>
            <a:ext cx="11704319" cy="162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529" lvl="5" marL="65023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5059" lvl="6" marL="130046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590" lvl="7" marL="19506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0118" lvl="8" marL="2600919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50239" y="2183272"/>
            <a:ext cx="5746044" cy="90988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b="1" i="0" sz="34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529" lvl="1" marL="650230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5059" lvl="2" marL="1300460" marR="0" rtl="0" algn="l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b="1" i="0" sz="26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7590" lvl="3" marL="195069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b="1" i="0" sz="23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0118" lvl="4" marL="2600919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1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2649" lvl="5" marL="3251149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1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478" lvl="6" marL="3901379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1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5008" lvl="7" marL="4551609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1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7539" lvl="8" marL="5201839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1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650239" y="3093155"/>
            <a:ext cx="5746044" cy="5619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8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77558" lvl="1" marL="492187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112029" lvl="2" marL="891809" marR="0" rtl="0" algn="l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b="0" i="0" sz="26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432199" lvl="3" marL="1632349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b="0" i="0" sz="23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00859" lvl="4" marL="2190010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03390" lvl="5" marL="2840240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105919" lvl="6" marL="3490470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95749" lvl="7" marL="4140700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98280" lvl="8" marL="4790930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3" type="body"/>
          </p:nvPr>
        </p:nvSpPr>
        <p:spPr>
          <a:xfrm>
            <a:off x="6606259" y="2183272"/>
            <a:ext cx="5748301" cy="90988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b="1" i="0" sz="34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529" lvl="1" marL="650230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5059" lvl="2" marL="1300460" marR="0" rtl="0" algn="l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b="1" i="0" sz="26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7590" lvl="3" marL="195069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b="1" i="0" sz="23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0118" lvl="4" marL="2600919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1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2649" lvl="5" marL="3251149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1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478" lvl="6" marL="3901379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1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5008" lvl="7" marL="4551609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1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7539" lvl="8" marL="5201839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1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4" type="body"/>
          </p:nvPr>
        </p:nvSpPr>
        <p:spPr>
          <a:xfrm>
            <a:off x="6606259" y="3093155"/>
            <a:ext cx="5748301" cy="5619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8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77558" lvl="1" marL="492187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112029" lvl="2" marL="891809" marR="0" rtl="0" algn="l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b="0" i="0" sz="26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432199" lvl="3" marL="1632349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b="0" i="0" sz="23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00859" lvl="4" marL="2190010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03390" lvl="5" marL="2840240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105919" lvl="6" marL="3490470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95749" lvl="7" marL="4140700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98280" lvl="8" marL="4790930" marR="0" rtl="0" algn="l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529" lvl="5" marL="65023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5059" lvl="6" marL="130046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590" lvl="7" marL="19506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0118" lvl="8" marL="2600919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650241" y="388337"/>
            <a:ext cx="4278489" cy="165269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529" lvl="5" marL="65023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5059" lvl="6" marL="130046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590" lvl="7" marL="19506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0118" lvl="8" marL="2600919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5084516" y="388338"/>
            <a:ext cx="7270043" cy="83244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920"/>
              </a:spcBef>
              <a:spcAft>
                <a:spcPts val="0"/>
              </a:spcAft>
              <a:buNone/>
              <a:defRPr b="0" i="0" sz="46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50887" lvl="1" marL="492187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b="0" i="0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71389" lvl="2" marL="891809" marR="0" rtl="0" algn="l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/>
              <a:buChar char="–"/>
              <a:defRPr b="0" i="0" sz="34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400449" lvl="3" marL="1632349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69109" lvl="4" marL="219001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71640" lvl="5" marL="284024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74169" lvl="6" marL="349047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63999" lvl="7" marL="41407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66530" lvl="8" marL="479093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650241" y="2041032"/>
            <a:ext cx="4278489" cy="66717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b="0" i="0" sz="20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529" lvl="1" marL="65023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5059" lvl="2" marL="1300460" marR="0" rtl="0" algn="l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b="0" i="0" sz="14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7590" lvl="3" marL="195069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b="0" i="0" sz="13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0118" lvl="4" marL="2600919" marR="0" rtl="0" algn="l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2649" lvl="5" marL="3251149" marR="0" rtl="0" algn="l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478" lvl="6" marL="3901379" marR="0" rtl="0" algn="l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5008" lvl="7" marL="4551609" marR="0" rtl="0" algn="l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7539" lvl="8" marL="5201839" marR="0" rtl="0" algn="l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2549032" y="6827520"/>
            <a:ext cx="7802880" cy="8060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529" lvl="5" marL="65023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5059" lvl="6" marL="130046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590" lvl="7" marL="19506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0118" lvl="8" marL="2600919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28" name="Shape 128"/>
          <p:cNvSpPr/>
          <p:nvPr>
            <p:ph idx="2" type="pic"/>
          </p:nvPr>
        </p:nvSpPr>
        <p:spPr>
          <a:xfrm>
            <a:off x="2549032" y="871501"/>
            <a:ext cx="7802880" cy="58521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92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b="0" i="0" sz="46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529" lvl="1" marL="65023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5059" lvl="2" marL="1300460" marR="0" rtl="0" algn="l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b="0" i="0" sz="34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7590" lvl="3" marL="195069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0118" lvl="4" marL="2600919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2649" lvl="5" marL="3251149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478" lvl="6" marL="3901379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5008" lvl="7" marL="4551609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7539" lvl="8" marL="5201839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2549032" y="7633546"/>
            <a:ext cx="7802880" cy="11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b="0" i="0" sz="20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529" lvl="1" marL="65023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5059" lvl="2" marL="1300460" marR="0" rtl="0" algn="l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b="0" i="0" sz="14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7590" lvl="3" marL="195069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b="0" i="0" sz="13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0118" lvl="4" marL="2600919" marR="0" rtl="0" algn="l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2649" lvl="5" marL="3251149" marR="0" rtl="0" algn="l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478" lvl="6" marL="3901379" marR="0" rtl="0" algn="l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5008" lvl="7" marL="4551609" marR="0" rtl="0" algn="l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7539" lvl="8" marL="5201839" marR="0" rtl="0" algn="l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b="0" i="0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529" lvl="5" marL="65023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5059" lvl="6" marL="130046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590" lvl="7" marL="19506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0118" lvl="8" marL="2600919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2600960" y="-433493"/>
            <a:ext cx="7694506" cy="111624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99783" lvl="1" marL="492187" marR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152669" lvl="2" marL="891809" marR="0" rtl="0" algn="l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b="0" i="0" sz="18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463949" lvl="3" marL="1632349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b="0" i="0" sz="1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32609" lvl="4" marL="219001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35140" lvl="5" marL="284024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137669" lvl="6" marL="349047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127499" lvl="7" marL="414070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30030" lvl="8" marL="479093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 rot="5400000">
            <a:off x="6990080" y="2980266"/>
            <a:ext cx="8778239" cy="325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529" lvl="5" marL="65023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5059" lvl="6" marL="130046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590" lvl="7" marL="19506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0118" lvl="8" marL="2600919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 rot="5400000">
            <a:off x="379306" y="-162559"/>
            <a:ext cx="8778239" cy="95368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99783" lvl="1" marL="492187" marR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152669" lvl="2" marL="891809" marR="0" rtl="0" algn="l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b="0" i="0" sz="18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463949" lvl="3" marL="1632349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b="0" i="0" sz="1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32609" lvl="4" marL="219001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35140" lvl="5" marL="284024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137669" lvl="6" marL="349047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127499" lvl="7" marL="414070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30030" lvl="8" marL="479093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5715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65786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3" type="body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4" type="body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Shape 40"/>
          <p:cNvSpPr/>
          <p:nvPr>
            <p:ph idx="2" type="pic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1498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1943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400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01600" lvl="6" marL="2857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01600" lvl="7" marL="3314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01600" lvl="8" marL="3771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529" lvl="5" marL="65023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5059" lvl="6" marL="130046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7590" lvl="7" marL="19506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0118" lvl="8" marL="2600919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99783" lvl="1" marL="492187" marR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152669" lvl="2" marL="891809" marR="0" rtl="0" algn="l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b="0" i="0" sz="1800" u="none" cap="none" strike="noStrik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463949" lvl="3" marL="1632349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b="0" i="0" sz="1800" u="none" cap="none" strike="noStrik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32609" lvl="4" marL="219001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35140" lvl="5" marL="284024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137669" lvl="6" marL="349047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127499" lvl="7" marL="414070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30030" lvl="8" marL="479093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4.png"/><Relationship Id="rId5" Type="http://schemas.openxmlformats.org/officeDocument/2006/relationships/image" Target="../media/image02.png"/><Relationship Id="rId6" Type="http://schemas.openxmlformats.org/officeDocument/2006/relationships/image" Target="../media/image03.png"/><Relationship Id="rId7" Type="http://schemas.openxmlformats.org/officeDocument/2006/relationships/hyperlink" Target="mailto:saptadeep@ucla.edu" TargetMode="External"/><Relationship Id="rId8" Type="http://schemas.openxmlformats.org/officeDocument/2006/relationships/hyperlink" Target="mailto:saptadeep@ucla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4.jpg"/><Relationship Id="rId10" Type="http://schemas.openxmlformats.org/officeDocument/2006/relationships/image" Target="../media/image49.png"/><Relationship Id="rId9" Type="http://schemas.openxmlformats.org/officeDocument/2006/relationships/image" Target="../media/image34.png"/><Relationship Id="rId5" Type="http://schemas.openxmlformats.org/officeDocument/2006/relationships/image" Target="../media/image26.jpg"/><Relationship Id="rId6" Type="http://schemas.openxmlformats.org/officeDocument/2006/relationships/image" Target="../media/image31.jpg"/><Relationship Id="rId7" Type="http://schemas.openxmlformats.org/officeDocument/2006/relationships/image" Target="../media/image30.jpg"/><Relationship Id="rId8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4.jpg"/><Relationship Id="rId10" Type="http://schemas.openxmlformats.org/officeDocument/2006/relationships/image" Target="../media/image41.gif"/><Relationship Id="rId9" Type="http://schemas.openxmlformats.org/officeDocument/2006/relationships/image" Target="../media/image44.gif"/><Relationship Id="rId5" Type="http://schemas.openxmlformats.org/officeDocument/2006/relationships/image" Target="../media/image26.jpg"/><Relationship Id="rId6" Type="http://schemas.openxmlformats.org/officeDocument/2006/relationships/image" Target="../media/image31.jpg"/><Relationship Id="rId7" Type="http://schemas.openxmlformats.org/officeDocument/2006/relationships/image" Target="../media/image48.jpg"/><Relationship Id="rId8" Type="http://schemas.openxmlformats.org/officeDocument/2006/relationships/image" Target="../media/image5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Relationship Id="rId11" Type="http://schemas.openxmlformats.org/officeDocument/2006/relationships/image" Target="../media/image13.jpg"/><Relationship Id="rId10" Type="http://schemas.openxmlformats.org/officeDocument/2006/relationships/image" Target="../media/image11.png"/><Relationship Id="rId12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09.png"/><Relationship Id="rId6" Type="http://schemas.openxmlformats.org/officeDocument/2006/relationships/image" Target="../media/image07.png"/><Relationship Id="rId7" Type="http://schemas.openxmlformats.org/officeDocument/2006/relationships/image" Target="../media/image10.png"/><Relationship Id="rId8" Type="http://schemas.openxmlformats.org/officeDocument/2006/relationships/image" Target="../media/image0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63.gif"/><Relationship Id="rId6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hyperlink" Target="https://www.dropbox.com/s/9y2oke2ktbl5z39/Sorting%20Example.zip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hyperlink" Target="https://www.dropbox.com/s/glwk8j64djln3o6/TravellingSalesmanMiniProject.zip" TargetMode="External"/><Relationship Id="rId6" Type="http://schemas.openxmlformats.org/officeDocument/2006/relationships/hyperlink" Target="https://www.dropbox.com/request/0uLwECZsR72rFTwZliSv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Relationship Id="rId4" Type="http://schemas.openxmlformats.org/officeDocument/2006/relationships/image" Target="../media/image04.png"/><Relationship Id="rId5" Type="http://schemas.openxmlformats.org/officeDocument/2006/relationships/image" Target="../media/image01.png"/><Relationship Id="rId6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9.jpg"/><Relationship Id="rId4" Type="http://schemas.openxmlformats.org/officeDocument/2006/relationships/image" Target="../media/image75.png"/><Relationship Id="rId9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hyperlink" Target="http://nodebox.net/code/index.php/Graph" TargetMode="External"/><Relationship Id="rId6" Type="http://schemas.openxmlformats.org/officeDocument/2006/relationships/image" Target="../media/image7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3.jpg"/><Relationship Id="rId6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647700" y="47498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4912" y="8462963"/>
            <a:ext cx="628649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000" y="457200"/>
            <a:ext cx="2044699" cy="204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1738" y="8186738"/>
            <a:ext cx="2666999" cy="1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5683250" y="8775700"/>
            <a:ext cx="2373312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Variability Expedition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5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502400" y="6629400"/>
            <a:ext cx="6502399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a modified version of slides by Dr. John Lee,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Dr. Rani Ghaida,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Dr. Abde Ali Kagalwalla and Yasmine Badr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the material is based on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Algorithms </a:t>
            </a: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Cormen et al.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0" y="5029200"/>
            <a:ext cx="13004799" cy="6095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Saptadeep Pal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2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saptadeep</a:t>
            </a:r>
            <a:r>
              <a:rPr b="0" i="0" lang="en-US" sz="2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@ucla.edu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 </a:t>
            </a:r>
          </a:p>
        </p:txBody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571500" y="19812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search for an element </a:t>
            </a:r>
            <a:r>
              <a:rPr b="1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a list?</a:t>
            </a:r>
          </a:p>
          <a:p>
            <a:pPr indent="-514350" lvl="1" marL="8572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b="1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Sequential search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Go through each element and check if it is the the required element</a:t>
            </a:r>
          </a:p>
          <a:p>
            <a:pPr indent="-266700" lvl="2" marL="1054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case?</a:t>
            </a:r>
          </a:p>
          <a:p>
            <a:pPr indent="-266700" lvl="2" marL="1054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Worst case?</a:t>
            </a:r>
          </a:p>
          <a:p>
            <a:pPr indent="-514350" lvl="1" marL="8572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the list is sorted?</a:t>
            </a: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Can we do better?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	  </a:t>
            </a:r>
            <a:r>
              <a:rPr b="1" i="0" lang="en-US" sz="2800" u="none" cap="none" strike="noStrik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SEARCH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000" y="2667000"/>
            <a:ext cx="4244539" cy="38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7721600" y="6705600"/>
            <a:ext cx="434340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http://www.spinachandyoga.com/how-to-deal-with-a-long-to-do-list-with-zen/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Algorithms: Binary Search </a:t>
            </a:r>
          </a:p>
        </p:txBody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list is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sorted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pPr indent="-266700" lvl="1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 list into two halves. If x is greater than element in the middle then discard the left half. Otherwise discard the right half. Repeat until you find x.</a:t>
            </a:r>
          </a:p>
          <a:p>
            <a:pPr indent="-266700" lvl="1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o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-266700" lvl="1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800" y="3657600"/>
            <a:ext cx="9524999" cy="53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2387600" y="3581400"/>
            <a:ext cx="2209799" cy="35813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  <a:moveTo>
                  <a:pt x="34285" y="48100"/>
                </a:moveTo>
                <a:cubicBezTo>
                  <a:pt x="34285" y="39337"/>
                  <a:pt x="45798" y="32234"/>
                  <a:pt x="59999" y="32234"/>
                </a:cubicBezTo>
                <a:cubicBezTo>
                  <a:pt x="74201" y="32234"/>
                  <a:pt x="85714" y="39337"/>
                  <a:pt x="85714" y="48100"/>
                </a:cubicBezTo>
                <a:cubicBezTo>
                  <a:pt x="85714" y="54672"/>
                  <a:pt x="79957" y="59999"/>
                  <a:pt x="72857" y="59999"/>
                </a:cubicBezTo>
                <a:cubicBezTo>
                  <a:pt x="69306" y="59999"/>
                  <a:pt x="66428" y="62663"/>
                  <a:pt x="66428" y="65949"/>
                </a:cubicBezTo>
                <a:lnTo>
                  <a:pt x="66428" y="73882"/>
                </a:lnTo>
                <a:lnTo>
                  <a:pt x="53571" y="73882"/>
                </a:lnTo>
                <a:lnTo>
                  <a:pt x="53571" y="65949"/>
                </a:lnTo>
                <a:lnTo>
                  <a:pt x="53571" y="65949"/>
                </a:lnTo>
                <a:cubicBezTo>
                  <a:pt x="53571" y="59377"/>
                  <a:pt x="59327" y="54050"/>
                  <a:pt x="66428" y="54050"/>
                </a:cubicBezTo>
                <a:cubicBezTo>
                  <a:pt x="69978" y="54050"/>
                  <a:pt x="72857" y="51386"/>
                  <a:pt x="72857" y="48100"/>
                </a:cubicBezTo>
                <a:cubicBezTo>
                  <a:pt x="72857" y="43718"/>
                  <a:pt x="67100" y="40167"/>
                  <a:pt x="60000" y="40167"/>
                </a:cubicBezTo>
                <a:cubicBezTo>
                  <a:pt x="52899" y="40167"/>
                  <a:pt x="47142" y="43718"/>
                  <a:pt x="47142" y="48100"/>
                </a:cubicBezTo>
                <a:close/>
                <a:moveTo>
                  <a:pt x="60000" y="75866"/>
                </a:moveTo>
                <a:lnTo>
                  <a:pt x="59999" y="75866"/>
                </a:lnTo>
                <a:cubicBezTo>
                  <a:pt x="65325" y="75866"/>
                  <a:pt x="69642" y="78530"/>
                  <a:pt x="69642" y="81816"/>
                </a:cubicBezTo>
                <a:cubicBezTo>
                  <a:pt x="69642" y="85102"/>
                  <a:pt x="65325" y="87765"/>
                  <a:pt x="60000" y="87765"/>
                </a:cubicBezTo>
                <a:cubicBezTo>
                  <a:pt x="54674" y="87765"/>
                  <a:pt x="50357" y="85102"/>
                  <a:pt x="50357" y="81816"/>
                </a:cubicBezTo>
                <a:cubicBezTo>
                  <a:pt x="50357" y="78530"/>
                  <a:pt x="54674" y="75866"/>
                  <a:pt x="60000" y="75866"/>
                </a:cubicBezTo>
                <a:close/>
              </a:path>
              <a:path extrusionOk="0" fill="darken" h="120000" w="120000">
                <a:moveTo>
                  <a:pt x="34285" y="48100"/>
                </a:moveTo>
                <a:cubicBezTo>
                  <a:pt x="34285" y="39337"/>
                  <a:pt x="45798" y="32234"/>
                  <a:pt x="59999" y="32234"/>
                </a:cubicBezTo>
                <a:cubicBezTo>
                  <a:pt x="74201" y="32234"/>
                  <a:pt x="85714" y="39337"/>
                  <a:pt x="85714" y="48100"/>
                </a:cubicBezTo>
                <a:cubicBezTo>
                  <a:pt x="85714" y="54672"/>
                  <a:pt x="79957" y="59999"/>
                  <a:pt x="72857" y="59999"/>
                </a:cubicBezTo>
                <a:cubicBezTo>
                  <a:pt x="69306" y="59999"/>
                  <a:pt x="66428" y="62663"/>
                  <a:pt x="66428" y="65949"/>
                </a:cubicBezTo>
                <a:lnTo>
                  <a:pt x="66428" y="73882"/>
                </a:lnTo>
                <a:lnTo>
                  <a:pt x="53571" y="73882"/>
                </a:lnTo>
                <a:lnTo>
                  <a:pt x="53571" y="65949"/>
                </a:lnTo>
                <a:lnTo>
                  <a:pt x="53571" y="65949"/>
                </a:lnTo>
                <a:cubicBezTo>
                  <a:pt x="53571" y="59377"/>
                  <a:pt x="59327" y="54050"/>
                  <a:pt x="66428" y="54050"/>
                </a:cubicBezTo>
                <a:cubicBezTo>
                  <a:pt x="69978" y="54050"/>
                  <a:pt x="72857" y="51386"/>
                  <a:pt x="72857" y="48100"/>
                </a:cubicBezTo>
                <a:cubicBezTo>
                  <a:pt x="72857" y="43718"/>
                  <a:pt x="67100" y="40167"/>
                  <a:pt x="60000" y="40167"/>
                </a:cubicBezTo>
                <a:cubicBezTo>
                  <a:pt x="52899" y="40167"/>
                  <a:pt x="47142" y="43718"/>
                  <a:pt x="47142" y="48100"/>
                </a:cubicBezTo>
                <a:close/>
                <a:moveTo>
                  <a:pt x="60000" y="75866"/>
                </a:moveTo>
                <a:lnTo>
                  <a:pt x="59999" y="75866"/>
                </a:lnTo>
                <a:cubicBezTo>
                  <a:pt x="65325" y="75866"/>
                  <a:pt x="69642" y="78530"/>
                  <a:pt x="69642" y="81816"/>
                </a:cubicBezTo>
                <a:cubicBezTo>
                  <a:pt x="69642" y="85102"/>
                  <a:pt x="65325" y="87765"/>
                  <a:pt x="60000" y="87765"/>
                </a:cubicBezTo>
                <a:cubicBezTo>
                  <a:pt x="54674" y="87765"/>
                  <a:pt x="50357" y="85102"/>
                  <a:pt x="50357" y="81816"/>
                </a:cubicBezTo>
                <a:cubicBezTo>
                  <a:pt x="50357" y="78530"/>
                  <a:pt x="54674" y="75866"/>
                  <a:pt x="60000" y="75866"/>
                </a:cubicBezTo>
                <a:close/>
              </a:path>
              <a:path extrusionOk="0" fill="none" h="120000" w="120000">
                <a:moveTo>
                  <a:pt x="34285" y="48100"/>
                </a:moveTo>
                <a:cubicBezTo>
                  <a:pt x="34285" y="39337"/>
                  <a:pt x="45798" y="32234"/>
                  <a:pt x="59999" y="32234"/>
                </a:cubicBezTo>
                <a:cubicBezTo>
                  <a:pt x="74201" y="32234"/>
                  <a:pt x="85714" y="39337"/>
                  <a:pt x="85714" y="48100"/>
                </a:cubicBezTo>
                <a:cubicBezTo>
                  <a:pt x="85714" y="54672"/>
                  <a:pt x="79957" y="59999"/>
                  <a:pt x="72857" y="59999"/>
                </a:cubicBezTo>
                <a:cubicBezTo>
                  <a:pt x="69306" y="59999"/>
                  <a:pt x="66428" y="62663"/>
                  <a:pt x="66428" y="65949"/>
                </a:cubicBezTo>
                <a:lnTo>
                  <a:pt x="66428" y="73882"/>
                </a:lnTo>
                <a:lnTo>
                  <a:pt x="53571" y="73882"/>
                </a:lnTo>
                <a:lnTo>
                  <a:pt x="53571" y="65949"/>
                </a:lnTo>
                <a:lnTo>
                  <a:pt x="53571" y="65949"/>
                </a:lnTo>
                <a:cubicBezTo>
                  <a:pt x="53571" y="59377"/>
                  <a:pt x="59327" y="54050"/>
                  <a:pt x="66428" y="54050"/>
                </a:cubicBezTo>
                <a:cubicBezTo>
                  <a:pt x="69978" y="54050"/>
                  <a:pt x="72857" y="51386"/>
                  <a:pt x="72857" y="48100"/>
                </a:cubicBezTo>
                <a:cubicBezTo>
                  <a:pt x="72857" y="43718"/>
                  <a:pt x="67100" y="40167"/>
                  <a:pt x="60000" y="40167"/>
                </a:cubicBezTo>
                <a:cubicBezTo>
                  <a:pt x="52899" y="40167"/>
                  <a:pt x="47142" y="43718"/>
                  <a:pt x="47142" y="48100"/>
                </a:cubicBezTo>
                <a:close/>
                <a:moveTo>
                  <a:pt x="60000" y="75866"/>
                </a:moveTo>
                <a:lnTo>
                  <a:pt x="59999" y="75866"/>
                </a:lnTo>
                <a:cubicBezTo>
                  <a:pt x="65325" y="75866"/>
                  <a:pt x="69642" y="78530"/>
                  <a:pt x="69642" y="81816"/>
                </a:cubicBezTo>
                <a:cubicBezTo>
                  <a:pt x="69642" y="85102"/>
                  <a:pt x="65325" y="87765"/>
                  <a:pt x="60000" y="87765"/>
                </a:cubicBezTo>
                <a:cubicBezTo>
                  <a:pt x="54674" y="87765"/>
                  <a:pt x="50357" y="85102"/>
                  <a:pt x="50357" y="81816"/>
                </a:cubicBezTo>
                <a:cubicBezTo>
                  <a:pt x="50357" y="78530"/>
                  <a:pt x="54674" y="75866"/>
                  <a:pt x="60000" y="75866"/>
                </a:cubicBez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Shape 548"/>
          <p:cNvSpPr txBox="1"/>
          <p:nvPr>
            <p:ph type="title"/>
          </p:nvPr>
        </p:nvSpPr>
        <p:spPr>
          <a:xfrm>
            <a:off x="571500" y="0"/>
            <a:ext cx="118617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Stable Marriage Problem</a:t>
            </a: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69" y="1676017"/>
            <a:ext cx="1464830" cy="1468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iris.edublogs.org/files/2011/02/selena-29q4w2l.jpg" id="550" name="Shape 5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8053" y="3503660"/>
            <a:ext cx="1308546" cy="190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1200" y="5613042"/>
            <a:ext cx="1295400" cy="2006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topnews.in/files/Katie-Holmes6.jpg" id="552" name="Shape 5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6071" y="8001000"/>
            <a:ext cx="1326729" cy="1326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Shape 553"/>
          <p:cNvCxnSpPr/>
          <p:nvPr/>
        </p:nvCxnSpPr>
        <p:spPr>
          <a:xfrm>
            <a:off x="2768600" y="2895600"/>
            <a:ext cx="1506968" cy="5283502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54" name="Shape 554"/>
          <p:cNvCxnSpPr/>
          <p:nvPr/>
        </p:nvCxnSpPr>
        <p:spPr>
          <a:xfrm>
            <a:off x="2921000" y="4750817"/>
            <a:ext cx="1354569" cy="1897138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55" name="Shape 555"/>
          <p:cNvCxnSpPr/>
          <p:nvPr/>
        </p:nvCxnSpPr>
        <p:spPr>
          <a:xfrm flipH="1" rot="10800000">
            <a:off x="2921000" y="3276599"/>
            <a:ext cx="1354569" cy="3231728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56" name="Shape 556"/>
          <p:cNvCxnSpPr/>
          <p:nvPr/>
        </p:nvCxnSpPr>
        <p:spPr>
          <a:xfrm flipH="1" rot="10800000">
            <a:off x="2692400" y="4892463"/>
            <a:ext cx="1583169" cy="3260936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557" name="Shape 557"/>
          <p:cNvSpPr/>
          <p:nvPr/>
        </p:nvSpPr>
        <p:spPr>
          <a:xfrm>
            <a:off x="7518400" y="2971800"/>
            <a:ext cx="5486399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Men, Women, Preferences</a:t>
            </a:r>
          </a:p>
        </p:txBody>
      </p:sp>
      <p:sp>
        <p:nvSpPr>
          <p:cNvPr id="558" name="Shape 558"/>
          <p:cNvSpPr/>
          <p:nvPr/>
        </p:nvSpPr>
        <p:spPr>
          <a:xfrm>
            <a:off x="7797800" y="6324600"/>
            <a:ext cx="5206999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 All married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 Stable marriages (i.e., no one prefers someone else who also prefers them</a:t>
            </a:r>
          </a:p>
        </p:txBody>
      </p:sp>
      <p:sp>
        <p:nvSpPr>
          <p:cNvPr id="559" name="Shape 559"/>
          <p:cNvSpPr/>
          <p:nvPr/>
        </p:nvSpPr>
        <p:spPr>
          <a:xfrm>
            <a:off x="8864600" y="4419600"/>
            <a:ext cx="2903800" cy="1023680"/>
          </a:xfrm>
          <a:prstGeom prst="rect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</a:t>
            </a:r>
          </a:p>
        </p:txBody>
      </p:sp>
      <p:pic>
        <p:nvPicPr>
          <p:cNvPr descr="family guy pictures" id="560" name="Shape 5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6000" y="7848600"/>
            <a:ext cx="1600199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ankopedia.com/CandidatePix/15833.gif" id="561" name="Shape 5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6000" y="1676400"/>
            <a:ext cx="1647824" cy="1449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en/thumb/c/c2/Peter_Griffin.png/220px-Peter_Griffin.png" id="562" name="Shape 5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2200" y="5486400"/>
            <a:ext cx="1466848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2.bp.blogspot.com/_J9PlRvGGXS8/SgJRkvPfp3I/AAAAAAAAAuQ/H1-TR3Et8mA/s400/Chris_griffin3.gif" id="563" name="Shape 5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9325" y="3429000"/>
            <a:ext cx="1773073" cy="1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Stable Marriage Problem</a:t>
            </a:r>
          </a:p>
        </p:txBody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to solve this?</a:t>
            </a:r>
          </a:p>
        </p:txBody>
      </p:sp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2200" y="3276600"/>
            <a:ext cx="6992202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4600" y="3962400"/>
            <a:ext cx="2417263" cy="31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571500" y="0"/>
            <a:ext cx="118617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571500" y="1981200"/>
            <a:ext cx="12433300" cy="64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each round, unengaged man "proposes" to the most-preferred woman to whom he has not yet proposed</a:t>
            </a: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woman then considers all her suitors and tells the one she most prefers "Maybe" and all the rest of them "No".</a:t>
            </a: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 is then provisionally "engaged" to the suitor she most prefers so far, and that suitor is likewise provisionally engaged to her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00" y="5181600"/>
            <a:ext cx="10667999" cy="451112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/>
        </p:nvSpPr>
        <p:spPr>
          <a:xfrm>
            <a:off x="4597400" y="4572000"/>
            <a:ext cx="40385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Pseudocode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2400" y="2286000"/>
            <a:ext cx="8077199" cy="662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981200"/>
            <a:ext cx="8723313" cy="751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597" name="Shape 5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800" y="2028825"/>
            <a:ext cx="8877300" cy="75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 txBox="1"/>
          <p:nvPr/>
        </p:nvSpPr>
        <p:spPr>
          <a:xfrm>
            <a:off x="10922000" y="3276600"/>
            <a:ext cx="3047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6200" y="1905000"/>
            <a:ext cx="7528023" cy="73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5200" y="2057400"/>
            <a:ext cx="8779839" cy="73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an Algorithm?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algorithm is a well-defined computational procedure that takes an input and produces some output. 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It is thus a set of computational steps that transform the input into the output. </a:t>
            </a:r>
          </a:p>
        </p:txBody>
      </p:sp>
      <p:sp>
        <p:nvSpPr>
          <p:cNvPr id="158" name="Shape 158"/>
          <p:cNvSpPr/>
          <p:nvPr/>
        </p:nvSpPr>
        <p:spPr>
          <a:xfrm>
            <a:off x="4749800" y="4572000"/>
            <a:ext cx="3276600" cy="1676399"/>
          </a:xfrm>
          <a:prstGeom prst="rect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</a:t>
            </a:r>
          </a:p>
        </p:txBody>
      </p:sp>
      <p:sp>
        <p:nvSpPr>
          <p:cNvPr id="159" name="Shape 159"/>
          <p:cNvSpPr/>
          <p:nvPr/>
        </p:nvSpPr>
        <p:spPr>
          <a:xfrm>
            <a:off x="1052524" y="4876800"/>
            <a:ext cx="215956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</a:p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(problem)</a:t>
            </a:r>
          </a:p>
        </p:txBody>
      </p:sp>
      <p:sp>
        <p:nvSpPr>
          <p:cNvPr id="160" name="Shape 160"/>
          <p:cNvSpPr/>
          <p:nvPr/>
        </p:nvSpPr>
        <p:spPr>
          <a:xfrm>
            <a:off x="9968811" y="4944069"/>
            <a:ext cx="208262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(solution)</a:t>
            </a:r>
          </a:p>
        </p:txBody>
      </p:sp>
      <p:cxnSp>
        <p:nvCxnSpPr>
          <p:cNvPr id="161" name="Shape 161"/>
          <p:cNvCxnSpPr/>
          <p:nvPr/>
        </p:nvCxnSpPr>
        <p:spPr>
          <a:xfrm>
            <a:off x="3225800" y="5410200"/>
            <a:ext cx="990599" cy="0"/>
          </a:xfrm>
          <a:prstGeom prst="straightConnector1">
            <a:avLst/>
          </a:prstGeom>
          <a:solidFill>
            <a:srgbClr val="BFBFBF"/>
          </a:solidFill>
          <a:ln cap="flat" cmpd="sng" w="952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62" name="Shape 162"/>
          <p:cNvCxnSpPr/>
          <p:nvPr/>
        </p:nvCxnSpPr>
        <p:spPr>
          <a:xfrm>
            <a:off x="8636000" y="5410200"/>
            <a:ext cx="990599" cy="0"/>
          </a:xfrm>
          <a:prstGeom prst="straightConnector1">
            <a:avLst/>
          </a:prstGeom>
          <a:solidFill>
            <a:srgbClr val="BFBFBF"/>
          </a:solidFill>
          <a:ln cap="flat" cmpd="sng" w="952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0" y="1981200"/>
            <a:ext cx="7219950" cy="752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571500" y="0"/>
            <a:ext cx="118617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Happy Couples!</a:t>
            </a:r>
          </a:p>
        </p:txBody>
      </p:sp>
      <p:pic>
        <p:nvPicPr>
          <p:cNvPr id="622" name="Shape 6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3800" y="2209800"/>
            <a:ext cx="2204276" cy="2209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iris.edublogs.org/files/2011/02/selena-29q4w2l.jpg" id="623" name="Shape 6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9200" y="2057400"/>
            <a:ext cx="1752600" cy="255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9200" y="6089560"/>
            <a:ext cx="1676399" cy="2597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topnews.in/files/Katie-Holmes6.jpg" id="625" name="Shape 6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36200" y="632460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media.techeblog.com/images/family_guy_characters_in_real_life_5.jpg" id="626" name="Shape 6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400" y="6089560"/>
            <a:ext cx="25908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tarsmedia.ign.com/stars/image/article/890/890465/top-10-family-guy-characters-feature-20080716024108003-000.jpg" id="627" name="Shape 6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4600" y="2133600"/>
            <a:ext cx="1925332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25.media.tumblr.com/tumblr_m5vxhao4IK1r04crao3_400.gif" id="628" name="Shape 6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40600" y="2133600"/>
            <a:ext cx="2438399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outhparkstudios.com/download/images/season-3/303/303_cafeteria-cartman.gif" id="629" name="Shape 6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88200" y="6324600"/>
            <a:ext cx="2743199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" name="Shape 63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638" name="Shape 638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Shortest-Path Problem</a:t>
            </a:r>
          </a:p>
        </p:txBody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Maps - determining the fastest route</a:t>
            </a: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793" y="3429000"/>
            <a:ext cx="11889213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649" name="Shape 649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Shortest-Path Problem</a:t>
            </a:r>
          </a:p>
        </p:txBody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Maps - determining the fastest route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800" y="2895600"/>
            <a:ext cx="111252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[In Brief]</a:t>
            </a:r>
          </a:p>
        </p:txBody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of :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Nodes/vertices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connecting the nodes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 can be 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Undirected: no distinction between the 2 nodes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Directed: has a source and a destination</a:t>
            </a: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8" name="Shape 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600" y="5562600"/>
            <a:ext cx="4800600" cy="316839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 txBox="1"/>
          <p:nvPr/>
        </p:nvSpPr>
        <p:spPr>
          <a:xfrm>
            <a:off x="4597400" y="8610600"/>
            <a:ext cx="41909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https://en.wikipedia.org/wiki/Graph_theory 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6121400" y="5715000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0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7416800" y="5943600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</a:p>
        </p:txBody>
      </p:sp>
      <p:cxnSp>
        <p:nvCxnSpPr>
          <p:cNvPr id="662" name="Shape 662"/>
          <p:cNvCxnSpPr/>
          <p:nvPr/>
        </p:nvCxnSpPr>
        <p:spPr>
          <a:xfrm flipH="1">
            <a:off x="7264399" y="6324600"/>
            <a:ext cx="381000" cy="457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FF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663" name="Shape 663"/>
          <p:cNvSpPr txBox="1"/>
          <p:nvPr/>
        </p:nvSpPr>
        <p:spPr>
          <a:xfrm>
            <a:off x="711200" y="6934200"/>
            <a:ext cx="2871927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Undirected graph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200" u="none" cap="none" strike="noStrik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Activity</a:t>
            </a: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Shortest Path Algorithm</a:t>
            </a:r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571500" y="1828800"/>
            <a:ext cx="11861799" cy="79247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you come up with an algorithm that solves the shortest path problem?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in groups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shortest path from </a:t>
            </a:r>
            <a:r>
              <a:rPr b="1" i="0" lang="en-US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i="0" lang="en-US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b="1" i="0" lang="en-US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0" i="0" lang="en-US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866987" y="32766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anchorCtr="0" anchor="t" bIns="65475" lIns="130925" rIns="130925" tIns="65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426720" y="5521962"/>
            <a:ext cx="428977" cy="428977"/>
          </a:xfrm>
          <a:prstGeom prst="ellipse">
            <a:avLst/>
          </a:prstGeom>
          <a:solidFill>
            <a:srgbClr val="C0C0C0"/>
          </a:solidFill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672" name="Shape 672"/>
          <p:cNvSpPr/>
          <p:nvPr/>
        </p:nvSpPr>
        <p:spPr>
          <a:xfrm>
            <a:off x="11331789" y="4819792"/>
            <a:ext cx="428977" cy="428977"/>
          </a:xfrm>
          <a:prstGeom prst="ellipse">
            <a:avLst/>
          </a:prstGeom>
          <a:solidFill>
            <a:srgbClr val="C0C0C0"/>
          </a:solidFill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73" name="Shape 673"/>
          <p:cNvSpPr/>
          <p:nvPr/>
        </p:nvSpPr>
        <p:spPr>
          <a:xfrm>
            <a:off x="11774311" y="9086992"/>
            <a:ext cx="428977" cy="428977"/>
          </a:xfrm>
          <a:prstGeom prst="ellipse">
            <a:avLst/>
          </a:prstGeom>
          <a:solidFill>
            <a:srgbClr val="C0C0C0"/>
          </a:solidFill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674" name="Shape 674"/>
          <p:cNvSpPr/>
          <p:nvPr/>
        </p:nvSpPr>
        <p:spPr>
          <a:xfrm>
            <a:off x="2953175" y="4819792"/>
            <a:ext cx="428977" cy="428977"/>
          </a:xfrm>
          <a:prstGeom prst="ellipse">
            <a:avLst/>
          </a:prstGeom>
          <a:solidFill>
            <a:srgbClr val="C0C0C0"/>
          </a:solidFill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75" name="Shape 675"/>
          <p:cNvSpPr/>
          <p:nvPr/>
        </p:nvSpPr>
        <p:spPr>
          <a:xfrm>
            <a:off x="4100125" y="6483775"/>
            <a:ext cx="428977" cy="428977"/>
          </a:xfrm>
          <a:prstGeom prst="ellipse">
            <a:avLst/>
          </a:prstGeom>
          <a:solidFill>
            <a:srgbClr val="C0C0C0"/>
          </a:solidFill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676" name="Shape 676"/>
          <p:cNvSpPr/>
          <p:nvPr/>
        </p:nvSpPr>
        <p:spPr>
          <a:xfrm>
            <a:off x="3041228" y="9247295"/>
            <a:ext cx="428977" cy="428977"/>
          </a:xfrm>
          <a:prstGeom prst="ellipse">
            <a:avLst/>
          </a:prstGeom>
          <a:solidFill>
            <a:srgbClr val="C0C0C0"/>
          </a:solidFill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677" name="Shape 677"/>
          <p:cNvSpPr/>
          <p:nvPr/>
        </p:nvSpPr>
        <p:spPr>
          <a:xfrm>
            <a:off x="9990668" y="6980485"/>
            <a:ext cx="428977" cy="428977"/>
          </a:xfrm>
          <a:prstGeom prst="ellipse">
            <a:avLst/>
          </a:prstGeom>
          <a:solidFill>
            <a:srgbClr val="C0C0C0"/>
          </a:solidFill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78" name="Shape 678"/>
          <p:cNvSpPr/>
          <p:nvPr/>
        </p:nvSpPr>
        <p:spPr>
          <a:xfrm>
            <a:off x="6100516" y="7468164"/>
            <a:ext cx="428977" cy="428977"/>
          </a:xfrm>
          <a:prstGeom prst="ellipse">
            <a:avLst/>
          </a:prstGeom>
          <a:solidFill>
            <a:srgbClr val="C0C0C0"/>
          </a:solidFill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679" name="Shape 679"/>
          <p:cNvCxnSpPr>
            <a:stCxn id="671" idx="7"/>
            <a:endCxn id="674" idx="2"/>
          </p:cNvCxnSpPr>
          <p:nvPr/>
        </p:nvCxnSpPr>
        <p:spPr>
          <a:xfrm flipH="1" rot="10800000">
            <a:off x="792876" y="5034284"/>
            <a:ext cx="2160300" cy="5505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80" name="Shape 680"/>
          <p:cNvCxnSpPr>
            <a:stCxn id="671" idx="6"/>
            <a:endCxn id="675" idx="1"/>
          </p:cNvCxnSpPr>
          <p:nvPr/>
        </p:nvCxnSpPr>
        <p:spPr>
          <a:xfrm>
            <a:off x="855698" y="5736451"/>
            <a:ext cx="3307200" cy="810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81" name="Shape 681"/>
          <p:cNvCxnSpPr>
            <a:stCxn id="671" idx="5"/>
            <a:endCxn id="676" idx="0"/>
          </p:cNvCxnSpPr>
          <p:nvPr/>
        </p:nvCxnSpPr>
        <p:spPr>
          <a:xfrm>
            <a:off x="792876" y="5888117"/>
            <a:ext cx="2462700" cy="33591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82" name="Shape 682"/>
          <p:cNvCxnSpPr>
            <a:stCxn id="675" idx="7"/>
            <a:endCxn id="672" idx="2"/>
          </p:cNvCxnSpPr>
          <p:nvPr/>
        </p:nvCxnSpPr>
        <p:spPr>
          <a:xfrm flipH="1" rot="10800000">
            <a:off x="4466280" y="50342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83" name="Shape 683"/>
          <p:cNvCxnSpPr>
            <a:stCxn id="677" idx="7"/>
            <a:endCxn id="672" idx="4"/>
          </p:cNvCxnSpPr>
          <p:nvPr/>
        </p:nvCxnSpPr>
        <p:spPr>
          <a:xfrm flipH="1" rot="10800000">
            <a:off x="10356824" y="52487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84" name="Shape 684"/>
          <p:cNvCxnSpPr>
            <a:stCxn id="675" idx="5"/>
            <a:endCxn id="678" idx="1"/>
          </p:cNvCxnSpPr>
          <p:nvPr/>
        </p:nvCxnSpPr>
        <p:spPr>
          <a:xfrm>
            <a:off x="4466280" y="68499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85" name="Shape 685"/>
          <p:cNvCxnSpPr>
            <a:stCxn id="678" idx="5"/>
            <a:endCxn id="673" idx="2"/>
          </p:cNvCxnSpPr>
          <p:nvPr/>
        </p:nvCxnSpPr>
        <p:spPr>
          <a:xfrm>
            <a:off x="6466671" y="78343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86" name="Shape 686"/>
          <p:cNvCxnSpPr>
            <a:stCxn id="678" idx="6"/>
            <a:endCxn id="677" idx="2"/>
          </p:cNvCxnSpPr>
          <p:nvPr/>
        </p:nvCxnSpPr>
        <p:spPr>
          <a:xfrm flipH="1" rot="10800000">
            <a:off x="6529493" y="71948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87" name="Shape 687"/>
          <p:cNvCxnSpPr>
            <a:stCxn id="677" idx="4"/>
            <a:endCxn id="673" idx="1"/>
          </p:cNvCxnSpPr>
          <p:nvPr/>
        </p:nvCxnSpPr>
        <p:spPr>
          <a:xfrm>
            <a:off x="10205157" y="74094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88" name="Shape 688"/>
          <p:cNvCxnSpPr>
            <a:stCxn id="672" idx="3"/>
            <a:endCxn id="678" idx="7"/>
          </p:cNvCxnSpPr>
          <p:nvPr/>
        </p:nvCxnSpPr>
        <p:spPr>
          <a:xfrm flipH="1">
            <a:off x="6466811" y="51859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89" name="Shape 689"/>
          <p:cNvCxnSpPr>
            <a:stCxn id="675" idx="4"/>
            <a:endCxn id="676" idx="7"/>
          </p:cNvCxnSpPr>
          <p:nvPr/>
        </p:nvCxnSpPr>
        <p:spPr>
          <a:xfrm flipH="1">
            <a:off x="3407413" y="6912752"/>
            <a:ext cx="907200" cy="23973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90" name="Shape 690"/>
          <p:cNvCxnSpPr>
            <a:stCxn id="676" idx="6"/>
            <a:endCxn id="678" idx="2"/>
          </p:cNvCxnSpPr>
          <p:nvPr/>
        </p:nvCxnSpPr>
        <p:spPr>
          <a:xfrm flipH="1" rot="10800000">
            <a:off x="3470206" y="76827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91" name="Shape 691"/>
          <p:cNvCxnSpPr>
            <a:stCxn id="674" idx="6"/>
            <a:endCxn id="672" idx="1"/>
          </p:cNvCxnSpPr>
          <p:nvPr/>
        </p:nvCxnSpPr>
        <p:spPr>
          <a:xfrm flipH="1" rot="10800000">
            <a:off x="3382152" y="4882481"/>
            <a:ext cx="8012400" cy="151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92" name="Shape 692"/>
          <p:cNvCxnSpPr>
            <a:stCxn id="676" idx="6"/>
            <a:endCxn id="673" idx="3"/>
          </p:cNvCxnSpPr>
          <p:nvPr/>
        </p:nvCxnSpPr>
        <p:spPr>
          <a:xfrm flipH="1" rot="10800000">
            <a:off x="3470206" y="94530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93" name="Shape 693"/>
          <p:cNvCxnSpPr>
            <a:stCxn id="672" idx="5"/>
            <a:endCxn id="673" idx="0"/>
          </p:cNvCxnSpPr>
          <p:nvPr/>
        </p:nvCxnSpPr>
        <p:spPr>
          <a:xfrm>
            <a:off x="11697944" y="51859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694" name="Shape 694"/>
          <p:cNvSpPr txBox="1"/>
          <p:nvPr/>
        </p:nvSpPr>
        <p:spPr>
          <a:xfrm>
            <a:off x="6911060" y="4819792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6818489" y="5815471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8520853" y="6307667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718169" y="51449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508391" y="607963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840090" y="7522350"/>
            <a:ext cx="462843" cy="746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68889" y="7775221"/>
            <a:ext cx="462843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5003235" y="7077570"/>
            <a:ext cx="593796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4497494" y="8429978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6563360" y="9382760"/>
            <a:ext cx="566701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8588588" y="8389338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8453120" y="7264964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0582207" y="62625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1627557" y="7054992"/>
            <a:ext cx="462844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10717671" y="8091311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311400" y="4495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715" name="Shape 715"/>
          <p:cNvSpPr txBox="1"/>
          <p:nvPr>
            <p:ph type="title"/>
          </p:nvPr>
        </p:nvSpPr>
        <p:spPr>
          <a:xfrm>
            <a:off x="1016000" y="216745"/>
            <a:ext cx="11988799" cy="1383453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</a:t>
            </a: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Shortest Path Algorithm</a:t>
            </a:r>
          </a:p>
        </p:txBody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866987" y="26670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anchorCtr="0" anchor="t" bIns="65475" lIns="130925" rIns="130925" tIns="65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shortest path from s to t.</a:t>
            </a:r>
          </a:p>
        </p:txBody>
      </p:sp>
      <p:sp>
        <p:nvSpPr>
          <p:cNvPr id="717" name="Shape 71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718" name="Shape 71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719" name="Shape 71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720" name="Shape 72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721" name="Shape 72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722" name="Shape 72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723" name="Shape 72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724" name="Shape 72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725" name="Shape 725"/>
          <p:cNvCxnSpPr>
            <a:stCxn id="717" idx="7"/>
            <a:endCxn id="720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26" name="Shape 726"/>
          <p:cNvCxnSpPr>
            <a:stCxn id="717" idx="6"/>
            <a:endCxn id="72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27" name="Shape 727"/>
          <p:cNvCxnSpPr>
            <a:stCxn id="717" idx="5"/>
            <a:endCxn id="72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28" name="Shape 728"/>
          <p:cNvCxnSpPr>
            <a:stCxn id="721" idx="7"/>
            <a:endCxn id="718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29" name="Shape 729"/>
          <p:cNvCxnSpPr>
            <a:stCxn id="723" idx="7"/>
            <a:endCxn id="718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30" name="Shape 730"/>
          <p:cNvCxnSpPr>
            <a:stCxn id="721" idx="5"/>
            <a:endCxn id="72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31" name="Shape 731"/>
          <p:cNvCxnSpPr>
            <a:stCxn id="724" idx="5"/>
            <a:endCxn id="71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32" name="Shape 732"/>
          <p:cNvCxnSpPr>
            <a:stCxn id="724" idx="6"/>
            <a:endCxn id="723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33" name="Shape 733"/>
          <p:cNvCxnSpPr>
            <a:stCxn id="723" idx="4"/>
            <a:endCxn id="71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34" name="Shape 734"/>
          <p:cNvCxnSpPr>
            <a:stCxn id="718" idx="3"/>
            <a:endCxn id="72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35" name="Shape 735"/>
          <p:cNvCxnSpPr>
            <a:stCxn id="721" idx="4"/>
            <a:endCxn id="72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36" name="Shape 736"/>
          <p:cNvCxnSpPr>
            <a:stCxn id="722" idx="6"/>
            <a:endCxn id="724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37" name="Shape 737"/>
          <p:cNvCxnSpPr>
            <a:stCxn id="720" idx="6"/>
            <a:endCxn id="718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38" name="Shape 738"/>
          <p:cNvCxnSpPr>
            <a:stCxn id="722" idx="6"/>
            <a:endCxn id="719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39" name="Shape 739"/>
          <p:cNvCxnSpPr>
            <a:stCxn id="718" idx="5"/>
            <a:endCxn id="71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40" name="Shape 740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2387600" y="9067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761" name="Shape 761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762" name="Shape 76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763" name="Shape 76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764" name="Shape 76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765" name="Shape 76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766" name="Shape 76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767" name="Shape 76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768" name="Shape 76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769" name="Shape 76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770" name="Shape 770"/>
          <p:cNvCxnSpPr>
            <a:stCxn id="762" idx="7"/>
            <a:endCxn id="765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71" name="Shape 771"/>
          <p:cNvCxnSpPr>
            <a:stCxn id="762" idx="6"/>
            <a:endCxn id="76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72" name="Shape 772"/>
          <p:cNvCxnSpPr>
            <a:stCxn id="762" idx="5"/>
            <a:endCxn id="76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73" name="Shape 773"/>
          <p:cNvCxnSpPr>
            <a:stCxn id="766" idx="7"/>
            <a:endCxn id="763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74" name="Shape 774"/>
          <p:cNvCxnSpPr>
            <a:stCxn id="768" idx="7"/>
            <a:endCxn id="763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75" name="Shape 775"/>
          <p:cNvCxnSpPr>
            <a:stCxn id="766" idx="5"/>
            <a:endCxn id="76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76" name="Shape 776"/>
          <p:cNvCxnSpPr>
            <a:stCxn id="769" idx="5"/>
            <a:endCxn id="76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77" name="Shape 777"/>
          <p:cNvCxnSpPr>
            <a:stCxn id="769" idx="6"/>
            <a:endCxn id="768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78" name="Shape 778"/>
          <p:cNvCxnSpPr>
            <a:stCxn id="768" idx="4"/>
            <a:endCxn id="76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79" name="Shape 779"/>
          <p:cNvCxnSpPr>
            <a:stCxn id="763" idx="3"/>
            <a:endCxn id="76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80" name="Shape 780"/>
          <p:cNvCxnSpPr>
            <a:stCxn id="766" idx="4"/>
            <a:endCxn id="76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81" name="Shape 781"/>
          <p:cNvCxnSpPr>
            <a:stCxn id="767" idx="6"/>
            <a:endCxn id="769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82" name="Shape 782"/>
          <p:cNvCxnSpPr>
            <a:stCxn id="765" idx="6"/>
            <a:endCxn id="763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83" name="Shape 783"/>
          <p:cNvCxnSpPr>
            <a:stCxn id="767" idx="6"/>
            <a:endCxn id="764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84" name="Shape 784"/>
          <p:cNvCxnSpPr>
            <a:stCxn id="763" idx="5"/>
            <a:endCxn id="76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85" name="Shape 785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2616200" y="8901247"/>
            <a:ext cx="765387" cy="623751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2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11115040" y="3567248"/>
            <a:ext cx="765385" cy="623751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2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11562081" y="8763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586345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869832" y="51816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9550400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41583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119665" y="8839200"/>
            <a:ext cx="2208106" cy="623751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distance label</a:t>
            </a:r>
          </a:p>
        </p:txBody>
      </p:sp>
      <p:sp>
        <p:nvSpPr>
          <p:cNvPr id="809" name="Shape 80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6600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0" name="Shape 810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s, 2, 3, 4, 5, 6, 7, t }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817" name="Shape 817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818" name="Shape 81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819" name="Shape 81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820" name="Shape 82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821" name="Shape 82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822" name="Shape 82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823" name="Shape 82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824" name="Shape 82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825" name="Shape 82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826" name="Shape 826"/>
          <p:cNvCxnSpPr>
            <a:stCxn id="818" idx="7"/>
            <a:endCxn id="821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27" name="Shape 827"/>
          <p:cNvCxnSpPr>
            <a:stCxn id="818" idx="6"/>
            <a:endCxn id="82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28" name="Shape 828"/>
          <p:cNvCxnSpPr>
            <a:stCxn id="818" idx="5"/>
            <a:endCxn id="82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29" name="Shape 829"/>
          <p:cNvCxnSpPr>
            <a:stCxn id="822" idx="7"/>
            <a:endCxn id="819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30" name="Shape 830"/>
          <p:cNvCxnSpPr>
            <a:stCxn id="824" idx="7"/>
            <a:endCxn id="819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31" name="Shape 831"/>
          <p:cNvCxnSpPr>
            <a:stCxn id="822" idx="5"/>
            <a:endCxn id="82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32" name="Shape 832"/>
          <p:cNvCxnSpPr>
            <a:stCxn id="825" idx="5"/>
            <a:endCxn id="82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33" name="Shape 833"/>
          <p:cNvCxnSpPr>
            <a:stCxn id="825" idx="6"/>
            <a:endCxn id="824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34" name="Shape 834"/>
          <p:cNvCxnSpPr>
            <a:stCxn id="824" idx="4"/>
            <a:endCxn id="82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35" name="Shape 835"/>
          <p:cNvCxnSpPr>
            <a:stCxn id="819" idx="3"/>
            <a:endCxn id="82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36" name="Shape 836"/>
          <p:cNvCxnSpPr>
            <a:stCxn id="822" idx="4"/>
            <a:endCxn id="82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37" name="Shape 837"/>
          <p:cNvCxnSpPr>
            <a:stCxn id="823" idx="6"/>
            <a:endCxn id="825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38" name="Shape 838"/>
          <p:cNvCxnSpPr>
            <a:stCxn id="821" idx="6"/>
            <a:endCxn id="819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39" name="Shape 839"/>
          <p:cNvCxnSpPr>
            <a:stCxn id="823" idx="6"/>
            <a:endCxn id="820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40" name="Shape 840"/>
          <p:cNvCxnSpPr>
            <a:stCxn id="819" idx="5"/>
            <a:endCxn id="82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841" name="Shape 841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768600" y="88392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57" name="Shape 857"/>
          <p:cNvSpPr txBox="1"/>
          <p:nvPr/>
        </p:nvSpPr>
        <p:spPr>
          <a:xfrm>
            <a:off x="2692400" y="32917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581660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1" name="Shape 861"/>
          <p:cNvSpPr txBox="1"/>
          <p:nvPr/>
        </p:nvSpPr>
        <p:spPr>
          <a:xfrm>
            <a:off x="3832012" y="51205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9623213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77800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19665" y="8839200"/>
            <a:ext cx="2208106" cy="50064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distance label</a:t>
            </a:r>
          </a:p>
        </p:txBody>
      </p:sp>
      <p:sp>
        <p:nvSpPr>
          <p:cNvPr id="865" name="Shape 865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6600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6" name="Shape 866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s, 2, 3, 4, 5, 6, 7, t }</a:t>
            </a:r>
          </a:p>
        </p:txBody>
      </p:sp>
      <p:sp>
        <p:nvSpPr>
          <p:cNvPr id="867" name="Shape 867"/>
          <p:cNvSpPr/>
          <p:nvPr/>
        </p:nvSpPr>
        <p:spPr>
          <a:xfrm>
            <a:off x="535095" y="3793067"/>
            <a:ext cx="248355" cy="447040"/>
          </a:xfrm>
          <a:prstGeom prst="downArrow">
            <a:avLst>
              <a:gd fmla="val 50000" name="adj1"/>
              <a:gd fmla="val 45000" name="adj2"/>
            </a:avLst>
          </a:prstGeom>
          <a:solidFill>
            <a:schemeClr val="accent1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8" name="Shape 868"/>
          <p:cNvSpPr txBox="1"/>
          <p:nvPr/>
        </p:nvSpPr>
        <p:spPr>
          <a:xfrm>
            <a:off x="171591" y="3242168"/>
            <a:ext cx="1562381" cy="686218"/>
          </a:xfrm>
          <a:prstGeom prst="rect">
            <a:avLst/>
          </a:prstGeom>
          <a:noFill/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875" name="Shape 875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876" name="Shape 87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877" name="Shape 87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878" name="Shape 87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879" name="Shape 87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880" name="Shape 88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881" name="Shape 88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882" name="Shape 88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883" name="Shape 88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884" name="Shape 884"/>
          <p:cNvCxnSpPr>
            <a:stCxn id="876" idx="7"/>
            <a:endCxn id="879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85" name="Shape 885"/>
          <p:cNvCxnSpPr>
            <a:stCxn id="876" idx="6"/>
            <a:endCxn id="88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86" name="Shape 886"/>
          <p:cNvCxnSpPr>
            <a:stCxn id="876" idx="5"/>
            <a:endCxn id="88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87" name="Shape 887"/>
          <p:cNvCxnSpPr>
            <a:stCxn id="880" idx="7"/>
            <a:endCxn id="877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88" name="Shape 888"/>
          <p:cNvCxnSpPr>
            <a:stCxn id="882" idx="7"/>
            <a:endCxn id="877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89" name="Shape 889"/>
          <p:cNvCxnSpPr>
            <a:stCxn id="880" idx="5"/>
            <a:endCxn id="88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90" name="Shape 890"/>
          <p:cNvCxnSpPr>
            <a:stCxn id="883" idx="5"/>
            <a:endCxn id="87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91" name="Shape 891"/>
          <p:cNvCxnSpPr>
            <a:stCxn id="883" idx="6"/>
            <a:endCxn id="882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92" name="Shape 892"/>
          <p:cNvCxnSpPr>
            <a:stCxn id="882" idx="4"/>
            <a:endCxn id="87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93" name="Shape 893"/>
          <p:cNvCxnSpPr>
            <a:stCxn id="877" idx="3"/>
            <a:endCxn id="88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94" name="Shape 894"/>
          <p:cNvCxnSpPr>
            <a:stCxn id="880" idx="4"/>
            <a:endCxn id="88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95" name="Shape 895"/>
          <p:cNvCxnSpPr>
            <a:stCxn id="881" idx="6"/>
            <a:endCxn id="883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96" name="Shape 896"/>
          <p:cNvCxnSpPr>
            <a:stCxn id="879" idx="6"/>
            <a:endCxn id="877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97" name="Shape 897"/>
          <p:cNvCxnSpPr>
            <a:stCxn id="881" idx="6"/>
            <a:endCxn id="878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98" name="Shape 898"/>
          <p:cNvCxnSpPr>
            <a:stCxn id="877" idx="5"/>
            <a:endCxn id="87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899" name="Shape 899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14" name="Shape 914"/>
          <p:cNvSpPr/>
          <p:nvPr/>
        </p:nvSpPr>
        <p:spPr>
          <a:xfrm>
            <a:off x="142240" y="4364285"/>
            <a:ext cx="1460781" cy="1300480"/>
          </a:xfrm>
          <a:custGeom>
            <a:pathLst>
              <a:path extrusionOk="0" h="120000" w="12000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3454400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586345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4303326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9572979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177800" y="36576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119665" y="8988214"/>
            <a:ext cx="2496535" cy="685307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distance label</a:t>
            </a:r>
          </a:p>
        </p:txBody>
      </p:sp>
      <p:sp>
        <p:nvSpPr>
          <p:cNvPr id="924" name="Shape 924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6600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5" name="Shape 925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2, 3, 4, 5, 6, 7, t }</a:t>
            </a:r>
          </a:p>
        </p:txBody>
      </p:sp>
      <p:sp>
        <p:nvSpPr>
          <p:cNvPr id="926" name="Shape 926"/>
          <p:cNvSpPr/>
          <p:nvPr/>
        </p:nvSpPr>
        <p:spPr>
          <a:xfrm rot="-3296093">
            <a:off x="2598703" y="3276038"/>
            <a:ext cx="248356" cy="447039"/>
          </a:xfrm>
          <a:prstGeom prst="downArrow">
            <a:avLst>
              <a:gd fmla="val 50000" name="adj1"/>
              <a:gd fmla="val 45000" name="adj2"/>
            </a:avLst>
          </a:prstGeom>
          <a:solidFill>
            <a:srgbClr val="006600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1743006" y="2815448"/>
            <a:ext cx="2350346" cy="993995"/>
          </a:xfrm>
          <a:prstGeom prst="rect">
            <a:avLst/>
          </a:prstGeom>
          <a:noFill/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decrease key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2844801" y="9010792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 of Algorithms</a:t>
            </a:r>
          </a:p>
          <a:p>
            <a:pPr indent="-266700" lvl="1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</a:t>
            </a:r>
          </a:p>
          <a:p>
            <a:pPr indent="-266700" lvl="1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</a:t>
            </a:r>
          </a:p>
          <a:p>
            <a:pPr indent="-266700" lvl="1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Shortest-Path Problem</a:t>
            </a: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Efficiency of Algorithms </a:t>
            </a:r>
          </a:p>
          <a:p>
            <a:pPr indent="-45720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Sorting Algorithms</a:t>
            </a:r>
          </a:p>
          <a:p>
            <a:pPr indent="-266700" lvl="1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1" lang="en-US" sz="2600" u="none" cap="none" strike="noStrik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Bubble Sort</a:t>
            </a: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Algorithmic Techniques</a:t>
            </a:r>
          </a:p>
          <a:p>
            <a:pPr indent="-266700" lvl="1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</a:t>
            </a:r>
          </a:p>
          <a:p>
            <a:pPr indent="-266700" lvl="2" marL="1054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Activity Selection Problem</a:t>
            </a: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b="0" i="1" lang="en-US" sz="2600" u="none" cap="none" strike="noStrik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Mini-project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Traveling Salesman Problem</a:t>
            </a: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Topics</a:t>
            </a: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940" name="Shape 940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941" name="Shape 941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942" name="Shape 942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943" name="Shape 943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944" name="Shape 944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945" name="Shape 945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946" name="Shape 946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947" name="Shape 947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948" name="Shape 948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949" name="Shape 949"/>
          <p:cNvCxnSpPr>
            <a:stCxn id="941" idx="7"/>
            <a:endCxn id="944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50" name="Shape 950"/>
          <p:cNvCxnSpPr>
            <a:stCxn id="941" idx="6"/>
            <a:endCxn id="945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51" name="Shape 951"/>
          <p:cNvCxnSpPr>
            <a:stCxn id="941" idx="5"/>
            <a:endCxn id="946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52" name="Shape 952"/>
          <p:cNvCxnSpPr>
            <a:stCxn id="945" idx="7"/>
            <a:endCxn id="942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53" name="Shape 953"/>
          <p:cNvCxnSpPr>
            <a:stCxn id="947" idx="7"/>
            <a:endCxn id="942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54" name="Shape 954"/>
          <p:cNvCxnSpPr>
            <a:stCxn id="945" idx="5"/>
            <a:endCxn id="948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55" name="Shape 955"/>
          <p:cNvCxnSpPr>
            <a:stCxn id="948" idx="5"/>
            <a:endCxn id="943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56" name="Shape 956"/>
          <p:cNvCxnSpPr>
            <a:stCxn id="948" idx="6"/>
            <a:endCxn id="947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57" name="Shape 957"/>
          <p:cNvCxnSpPr>
            <a:stCxn id="947" idx="4"/>
            <a:endCxn id="943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58" name="Shape 958"/>
          <p:cNvCxnSpPr>
            <a:stCxn id="942" idx="3"/>
            <a:endCxn id="948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59" name="Shape 959"/>
          <p:cNvCxnSpPr>
            <a:stCxn id="945" idx="4"/>
            <a:endCxn id="946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60" name="Shape 960"/>
          <p:cNvCxnSpPr>
            <a:stCxn id="946" idx="6"/>
            <a:endCxn id="948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61" name="Shape 961"/>
          <p:cNvCxnSpPr>
            <a:stCxn id="944" idx="6"/>
            <a:endCxn id="942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62" name="Shape 962"/>
          <p:cNvCxnSpPr>
            <a:stCxn id="946" idx="6"/>
            <a:endCxn id="943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963" name="Shape 963"/>
          <p:cNvCxnSpPr>
            <a:stCxn id="942" idx="5"/>
            <a:endCxn id="943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964" name="Shape 964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79" name="Shape 979"/>
          <p:cNvSpPr/>
          <p:nvPr/>
        </p:nvSpPr>
        <p:spPr>
          <a:xfrm>
            <a:off x="142240" y="4364285"/>
            <a:ext cx="1460781" cy="1300480"/>
          </a:xfrm>
          <a:custGeom>
            <a:pathLst>
              <a:path extrusionOk="0" h="120000" w="12000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3451012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11562081" y="889338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581660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216400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9572979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177800" y="3810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119665" y="8988214"/>
            <a:ext cx="2208106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distance label</a:t>
            </a:r>
          </a:p>
        </p:txBody>
      </p:sp>
      <p:sp>
        <p:nvSpPr>
          <p:cNvPr id="989" name="Shape 98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6600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0" name="Shape 990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2, 3, 4, 5, 6, 7, t }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95" name="Shape 995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97" name="Shape 997"/>
          <p:cNvSpPr/>
          <p:nvPr/>
        </p:nvSpPr>
        <p:spPr>
          <a:xfrm rot="2984085">
            <a:off x="3781780" y="3296355"/>
            <a:ext cx="248356" cy="447040"/>
          </a:xfrm>
          <a:prstGeom prst="downArrow">
            <a:avLst>
              <a:gd fmla="val 50000" name="adj1"/>
              <a:gd fmla="val 45000" name="adj2"/>
            </a:avLst>
          </a:prstGeom>
          <a:solidFill>
            <a:schemeClr val="accent1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3987800" y="2971800"/>
            <a:ext cx="1817510" cy="686218"/>
          </a:xfrm>
          <a:prstGeom prst="rect">
            <a:avLst/>
          </a:prstGeom>
          <a:noFill/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005" name="Shape 1005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006" name="Shape 100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007" name="Shape 100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008" name="Shape 100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009" name="Shape 100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010" name="Shape 101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012" name="Shape 101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013" name="Shape 101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014" name="Shape 1014"/>
          <p:cNvCxnSpPr>
            <a:stCxn id="1006" idx="7"/>
            <a:endCxn id="1009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15" name="Shape 1015"/>
          <p:cNvCxnSpPr>
            <a:stCxn id="1006" idx="6"/>
            <a:endCxn id="101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16" name="Shape 1016"/>
          <p:cNvCxnSpPr>
            <a:stCxn id="1006" idx="5"/>
            <a:endCxn id="101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17" name="Shape 1017"/>
          <p:cNvCxnSpPr>
            <a:stCxn id="1010" idx="7"/>
            <a:endCxn id="1007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18" name="Shape 1018"/>
          <p:cNvCxnSpPr>
            <a:stCxn id="1012" idx="7"/>
            <a:endCxn id="1007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19" name="Shape 1019"/>
          <p:cNvCxnSpPr>
            <a:stCxn id="1010" idx="5"/>
            <a:endCxn id="101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20" name="Shape 1020"/>
          <p:cNvCxnSpPr>
            <a:stCxn id="1013" idx="5"/>
            <a:endCxn id="100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21" name="Shape 1021"/>
          <p:cNvCxnSpPr>
            <a:stCxn id="1013" idx="6"/>
            <a:endCxn id="1012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22" name="Shape 1022"/>
          <p:cNvCxnSpPr>
            <a:stCxn id="1012" idx="4"/>
            <a:endCxn id="100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23" name="Shape 1023"/>
          <p:cNvCxnSpPr>
            <a:stCxn id="1007" idx="3"/>
            <a:endCxn id="101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24" name="Shape 1024"/>
          <p:cNvCxnSpPr>
            <a:stCxn id="1010" idx="4"/>
            <a:endCxn id="101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25" name="Shape 1025"/>
          <p:cNvCxnSpPr>
            <a:stCxn id="1011" idx="6"/>
            <a:endCxn id="1013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26" name="Shape 1026"/>
          <p:cNvCxnSpPr>
            <a:stCxn id="1009" idx="6"/>
            <a:endCxn id="1007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27" name="Shape 1027"/>
          <p:cNvCxnSpPr>
            <a:stCxn id="1011" idx="6"/>
            <a:endCxn id="1008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28" name="Shape 1028"/>
          <p:cNvCxnSpPr>
            <a:stCxn id="1007" idx="5"/>
            <a:endCxn id="100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029" name="Shape 102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031" name="Shape 103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6, 7, t }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055" name="Shape 10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059" name="Shape 1059"/>
          <p:cNvSpPr/>
          <p:nvPr/>
        </p:nvSpPr>
        <p:spPr>
          <a:xfrm>
            <a:off x="189653" y="3163147"/>
            <a:ext cx="4427503" cy="2643857"/>
          </a:xfrm>
          <a:custGeom>
            <a:pathLst>
              <a:path extrusionOk="0" h="120000" w="12000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0" name="Shape 106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066" name="Shape 1066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067" name="Shape 106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068" name="Shape 106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070" name="Shape 107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071" name="Shape 107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072" name="Shape 107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073" name="Shape 107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074" name="Shape 107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075" name="Shape 1075"/>
          <p:cNvCxnSpPr>
            <a:stCxn id="1067" idx="7"/>
            <a:endCxn id="1070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76" name="Shape 1076"/>
          <p:cNvCxnSpPr>
            <a:stCxn id="1067" idx="6"/>
            <a:endCxn id="107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77" name="Shape 1077"/>
          <p:cNvCxnSpPr>
            <a:stCxn id="1067" idx="5"/>
            <a:endCxn id="107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78" name="Shape 1078"/>
          <p:cNvCxnSpPr>
            <a:stCxn id="1071" idx="7"/>
            <a:endCxn id="1068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79" name="Shape 1079"/>
          <p:cNvCxnSpPr>
            <a:stCxn id="1073" idx="7"/>
            <a:endCxn id="1068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80" name="Shape 1080"/>
          <p:cNvCxnSpPr>
            <a:stCxn id="1071" idx="5"/>
            <a:endCxn id="107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81" name="Shape 1081"/>
          <p:cNvCxnSpPr>
            <a:stCxn id="1074" idx="5"/>
            <a:endCxn id="106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82" name="Shape 1082"/>
          <p:cNvCxnSpPr>
            <a:stCxn id="1074" idx="6"/>
            <a:endCxn id="1073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83" name="Shape 1083"/>
          <p:cNvCxnSpPr>
            <a:stCxn id="1073" idx="4"/>
            <a:endCxn id="106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84" name="Shape 1084"/>
          <p:cNvCxnSpPr>
            <a:stCxn id="1068" idx="3"/>
            <a:endCxn id="107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85" name="Shape 1085"/>
          <p:cNvCxnSpPr>
            <a:stCxn id="1071" idx="4"/>
            <a:endCxn id="107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86" name="Shape 1086"/>
          <p:cNvCxnSpPr>
            <a:stCxn id="1072" idx="6"/>
            <a:endCxn id="1074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87" name="Shape 1087"/>
          <p:cNvCxnSpPr>
            <a:stCxn id="1070" idx="6"/>
            <a:endCxn id="1068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88" name="Shape 1088"/>
          <p:cNvCxnSpPr>
            <a:stCxn id="1072" idx="6"/>
            <a:endCxn id="1069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89" name="Shape 1089"/>
          <p:cNvCxnSpPr>
            <a:stCxn id="1068" idx="5"/>
            <a:endCxn id="106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090" name="Shape 10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101" name="Shape 11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106" name="Shape 11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6, 7, t }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16" name="Shape 111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20" name="Shape 1120"/>
          <p:cNvSpPr/>
          <p:nvPr/>
        </p:nvSpPr>
        <p:spPr>
          <a:xfrm rot="-3296093">
            <a:off x="10961511" y="3095415"/>
            <a:ext cx="248356" cy="447039"/>
          </a:xfrm>
          <a:prstGeom prst="downArrow">
            <a:avLst>
              <a:gd fmla="val 50000" name="adj1"/>
              <a:gd fmla="val 45000" name="adj2"/>
            </a:avLst>
          </a:prstGeom>
          <a:solidFill>
            <a:srgbClr val="006600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10105814" y="2634827"/>
            <a:ext cx="2350346" cy="486172"/>
          </a:xfrm>
          <a:prstGeom prst="rect">
            <a:avLst/>
          </a:prstGeom>
          <a:noFill/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decrease key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124" name="Shape 1124"/>
          <p:cNvSpPr/>
          <p:nvPr/>
        </p:nvSpPr>
        <p:spPr>
          <a:xfrm>
            <a:off x="189653" y="3163147"/>
            <a:ext cx="4427503" cy="2643857"/>
          </a:xfrm>
          <a:custGeom>
            <a:pathLst>
              <a:path extrusionOk="0" h="120000" w="12000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131" name="Shape 1131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132" name="Shape 113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133" name="Shape 113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134" name="Shape 113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135" name="Shape 113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136" name="Shape 113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137" name="Shape 113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138" name="Shape 113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139" name="Shape 113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140" name="Shape 1140"/>
          <p:cNvCxnSpPr>
            <a:stCxn id="1132" idx="7"/>
            <a:endCxn id="1135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41" name="Shape 1141"/>
          <p:cNvCxnSpPr>
            <a:stCxn id="1132" idx="6"/>
            <a:endCxn id="113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42" name="Shape 1142"/>
          <p:cNvCxnSpPr>
            <a:stCxn id="1132" idx="5"/>
            <a:endCxn id="113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43" name="Shape 1143"/>
          <p:cNvCxnSpPr>
            <a:stCxn id="1136" idx="7"/>
            <a:endCxn id="1133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44" name="Shape 1144"/>
          <p:cNvCxnSpPr>
            <a:stCxn id="1138" idx="7"/>
            <a:endCxn id="1133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45" name="Shape 1145"/>
          <p:cNvCxnSpPr>
            <a:stCxn id="1136" idx="5"/>
            <a:endCxn id="113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46" name="Shape 1146"/>
          <p:cNvCxnSpPr>
            <a:stCxn id="1139" idx="5"/>
            <a:endCxn id="113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47" name="Shape 1147"/>
          <p:cNvCxnSpPr>
            <a:stCxn id="1139" idx="6"/>
            <a:endCxn id="1138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48" name="Shape 1148"/>
          <p:cNvCxnSpPr>
            <a:stCxn id="1138" idx="4"/>
            <a:endCxn id="113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49" name="Shape 1149"/>
          <p:cNvCxnSpPr>
            <a:stCxn id="1133" idx="3"/>
            <a:endCxn id="113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50" name="Shape 1150"/>
          <p:cNvCxnSpPr>
            <a:stCxn id="1136" idx="4"/>
            <a:endCxn id="113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51" name="Shape 1151"/>
          <p:cNvCxnSpPr>
            <a:stCxn id="1137" idx="6"/>
            <a:endCxn id="1139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52" name="Shape 1152"/>
          <p:cNvCxnSpPr>
            <a:stCxn id="1135" idx="6"/>
            <a:endCxn id="1133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53" name="Shape 1153"/>
          <p:cNvCxnSpPr>
            <a:stCxn id="1137" idx="6"/>
            <a:endCxn id="1134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54" name="Shape 1154"/>
          <p:cNvCxnSpPr>
            <a:stCxn id="1133" idx="5"/>
            <a:endCxn id="113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155" name="Shape 1155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157" name="Shape 11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159" name="Shape 11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162" name="Shape 11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172" name="Shape 117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6, 7, t }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187" name="Shape 1187"/>
          <p:cNvSpPr/>
          <p:nvPr/>
        </p:nvSpPr>
        <p:spPr>
          <a:xfrm>
            <a:off x="189653" y="3163147"/>
            <a:ext cx="4427503" cy="2643857"/>
          </a:xfrm>
          <a:custGeom>
            <a:pathLst>
              <a:path extrusionOk="0" h="120000" w="12000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8" name="Shape 1188"/>
          <p:cNvSpPr/>
          <p:nvPr/>
        </p:nvSpPr>
        <p:spPr>
          <a:xfrm rot="2984085">
            <a:off x="4991948" y="4976144"/>
            <a:ext cx="248356" cy="447040"/>
          </a:xfrm>
          <a:prstGeom prst="downArrow">
            <a:avLst>
              <a:gd fmla="val 50000" name="adj1"/>
              <a:gd fmla="val 45000" name="adj2"/>
            </a:avLst>
          </a:prstGeom>
          <a:solidFill>
            <a:schemeClr val="accent1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9" name="Shape 1189"/>
          <p:cNvSpPr txBox="1"/>
          <p:nvPr/>
        </p:nvSpPr>
        <p:spPr>
          <a:xfrm>
            <a:off x="4928732" y="4544907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196" name="Shape 1196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197" name="Shape 119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198" name="Shape 119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199" name="Shape 119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200" name="Shape 120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201" name="Shape 120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202" name="Shape 120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203" name="Shape 120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204" name="Shape 120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205" name="Shape 1205"/>
          <p:cNvCxnSpPr>
            <a:stCxn id="1197" idx="7"/>
            <a:endCxn id="1200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06" name="Shape 1206"/>
          <p:cNvCxnSpPr>
            <a:stCxn id="1197" idx="6"/>
            <a:endCxn id="120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07" name="Shape 1207"/>
          <p:cNvCxnSpPr>
            <a:stCxn id="1197" idx="5"/>
            <a:endCxn id="120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08" name="Shape 1208"/>
          <p:cNvCxnSpPr>
            <a:stCxn id="1201" idx="7"/>
            <a:endCxn id="1198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09" name="Shape 1209"/>
          <p:cNvCxnSpPr>
            <a:stCxn id="1203" idx="7"/>
            <a:endCxn id="1198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10" name="Shape 1210"/>
          <p:cNvCxnSpPr>
            <a:stCxn id="1201" idx="5"/>
            <a:endCxn id="120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11" name="Shape 1211"/>
          <p:cNvCxnSpPr>
            <a:stCxn id="1204" idx="5"/>
            <a:endCxn id="119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12" name="Shape 1212"/>
          <p:cNvCxnSpPr>
            <a:stCxn id="1204" idx="6"/>
            <a:endCxn id="1203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13" name="Shape 1213"/>
          <p:cNvCxnSpPr>
            <a:stCxn id="1203" idx="4"/>
            <a:endCxn id="119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14" name="Shape 1214"/>
          <p:cNvCxnSpPr>
            <a:stCxn id="1198" idx="3"/>
            <a:endCxn id="120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15" name="Shape 1215"/>
          <p:cNvCxnSpPr>
            <a:stCxn id="1201" idx="4"/>
            <a:endCxn id="120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16" name="Shape 1216"/>
          <p:cNvCxnSpPr>
            <a:stCxn id="1202" idx="6"/>
            <a:endCxn id="1204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17" name="Shape 1217"/>
          <p:cNvCxnSpPr>
            <a:stCxn id="1200" idx="6"/>
            <a:endCxn id="1198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18" name="Shape 1218"/>
          <p:cNvCxnSpPr>
            <a:stCxn id="1202" idx="6"/>
            <a:endCxn id="1199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19" name="Shape 1219"/>
          <p:cNvCxnSpPr>
            <a:stCxn id="1198" idx="5"/>
            <a:endCxn id="119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220" name="Shape 12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221" name="Shape 122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222" name="Shape 122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228" name="Shape 122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230" name="Shape 123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235" name="Shape 123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236" name="Shape 123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7, t }</a:t>
            </a:r>
          </a:p>
        </p:txBody>
      </p:sp>
      <p:sp>
        <p:nvSpPr>
          <p:cNvPr id="1244" name="Shape 124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5" name="Shape 124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46" name="Shape 124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0" name="Shape 125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1" name="Shape 125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252" name="Shape 1252"/>
          <p:cNvSpPr/>
          <p:nvPr/>
        </p:nvSpPr>
        <p:spPr>
          <a:xfrm>
            <a:off x="234809" y="3233138"/>
            <a:ext cx="5219982" cy="3440852"/>
          </a:xfrm>
          <a:custGeom>
            <a:pathLst>
              <a:path extrusionOk="0" h="120000" w="12000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53" name="Shape 125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263" name="Shape 1263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265" name="Shape 126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266" name="Shape 126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267" name="Shape 126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268" name="Shape 126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269" name="Shape 126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270" name="Shape 127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271" name="Shape 127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272" name="Shape 1272"/>
          <p:cNvCxnSpPr>
            <a:stCxn id="1264" idx="7"/>
            <a:endCxn id="1267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73" name="Shape 1273"/>
          <p:cNvCxnSpPr>
            <a:stCxn id="1264" idx="6"/>
            <a:endCxn id="126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74" name="Shape 1274"/>
          <p:cNvCxnSpPr>
            <a:stCxn id="1264" idx="5"/>
            <a:endCxn id="126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75" name="Shape 1275"/>
          <p:cNvCxnSpPr>
            <a:stCxn id="1268" idx="7"/>
            <a:endCxn id="1265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76" name="Shape 1276"/>
          <p:cNvCxnSpPr>
            <a:stCxn id="1270" idx="7"/>
            <a:endCxn id="1265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77" name="Shape 1277"/>
          <p:cNvCxnSpPr>
            <a:stCxn id="1268" idx="5"/>
            <a:endCxn id="127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78" name="Shape 1278"/>
          <p:cNvCxnSpPr>
            <a:stCxn id="1271" idx="5"/>
            <a:endCxn id="126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79" name="Shape 1279"/>
          <p:cNvCxnSpPr>
            <a:stCxn id="1271" idx="6"/>
            <a:endCxn id="1270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80" name="Shape 1280"/>
          <p:cNvCxnSpPr>
            <a:stCxn id="1270" idx="4"/>
            <a:endCxn id="126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81" name="Shape 1281"/>
          <p:cNvCxnSpPr>
            <a:stCxn id="1265" idx="3"/>
            <a:endCxn id="127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82" name="Shape 1282"/>
          <p:cNvCxnSpPr>
            <a:stCxn id="1268" idx="4"/>
            <a:endCxn id="126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83" name="Shape 1283"/>
          <p:cNvCxnSpPr>
            <a:stCxn id="1269" idx="6"/>
            <a:endCxn id="1271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84" name="Shape 1284"/>
          <p:cNvCxnSpPr>
            <a:stCxn id="1267" idx="6"/>
            <a:endCxn id="1265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85" name="Shape 1285"/>
          <p:cNvCxnSpPr>
            <a:stCxn id="1269" idx="6"/>
            <a:endCxn id="1266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86" name="Shape 1286"/>
          <p:cNvCxnSpPr>
            <a:stCxn id="1265" idx="5"/>
            <a:endCxn id="126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287" name="Shape 128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288" name="Shape 128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289" name="Shape 128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290" name="Shape 129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291" name="Shape 129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293" name="Shape 129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294" name="Shape 129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303" name="Shape 130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06" name="Shape 130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08" name="Shape 130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7, t }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2" name="Shape 131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14" name="Shape 131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6" name="Shape 1316"/>
          <p:cNvSpPr/>
          <p:nvPr/>
        </p:nvSpPr>
        <p:spPr>
          <a:xfrm>
            <a:off x="234809" y="3233138"/>
            <a:ext cx="5219982" cy="3440852"/>
          </a:xfrm>
          <a:custGeom>
            <a:pathLst>
              <a:path extrusionOk="0" h="120000" w="12000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7" name="Shape 1317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9" name="Shape 1319"/>
          <p:cNvSpPr/>
          <p:nvPr/>
        </p:nvSpPr>
        <p:spPr>
          <a:xfrm rot="5400000">
            <a:off x="4197209" y="9076267"/>
            <a:ext cx="248355" cy="447040"/>
          </a:xfrm>
          <a:prstGeom prst="downArrow">
            <a:avLst>
              <a:gd fmla="val 50000" name="adj1"/>
              <a:gd fmla="val 45000" name="adj2"/>
            </a:avLst>
          </a:prstGeom>
          <a:solidFill>
            <a:schemeClr val="accent1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20" name="Shape 1320"/>
          <p:cNvSpPr txBox="1"/>
          <p:nvPr/>
        </p:nvSpPr>
        <p:spPr>
          <a:xfrm>
            <a:off x="4585548" y="8994985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321" name="Shape 1321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23" name="Shape 13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51308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332" name="Shape 1332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333" name="Shape 1333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335" name="Shape 1335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336" name="Shape 1336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337" name="Shape 1337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338" name="Shape 1338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339" name="Shape 1339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340" name="Shape 1340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341" name="Shape 1341"/>
          <p:cNvCxnSpPr>
            <a:stCxn id="1333" idx="7"/>
            <a:endCxn id="1336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42" name="Shape 1342"/>
          <p:cNvCxnSpPr>
            <a:stCxn id="1333" idx="6"/>
            <a:endCxn id="1337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43" name="Shape 1343"/>
          <p:cNvCxnSpPr>
            <a:stCxn id="1333" idx="5"/>
            <a:endCxn id="1338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44" name="Shape 1344"/>
          <p:cNvCxnSpPr>
            <a:stCxn id="1337" idx="7"/>
            <a:endCxn id="1334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45" name="Shape 1345"/>
          <p:cNvCxnSpPr>
            <a:stCxn id="1339" idx="7"/>
            <a:endCxn id="1334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46" name="Shape 1346"/>
          <p:cNvCxnSpPr>
            <a:stCxn id="1337" idx="5"/>
            <a:endCxn id="1340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47" name="Shape 1347"/>
          <p:cNvCxnSpPr>
            <a:stCxn id="1340" idx="5"/>
            <a:endCxn id="1335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48" name="Shape 1348"/>
          <p:cNvCxnSpPr>
            <a:stCxn id="1340" idx="6"/>
            <a:endCxn id="1339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49" name="Shape 1349"/>
          <p:cNvCxnSpPr>
            <a:stCxn id="1339" idx="4"/>
            <a:endCxn id="1335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50" name="Shape 1350"/>
          <p:cNvCxnSpPr>
            <a:stCxn id="1334" idx="3"/>
            <a:endCxn id="1340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51" name="Shape 1351"/>
          <p:cNvCxnSpPr>
            <a:stCxn id="1337" idx="4"/>
            <a:endCxn id="1338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52" name="Shape 1352"/>
          <p:cNvCxnSpPr>
            <a:stCxn id="1338" idx="6"/>
            <a:endCxn id="1340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53" name="Shape 1353"/>
          <p:cNvCxnSpPr>
            <a:stCxn id="1336" idx="6"/>
            <a:endCxn id="1334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54" name="Shape 1354"/>
          <p:cNvCxnSpPr>
            <a:stCxn id="1338" idx="6"/>
            <a:endCxn id="1335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55" name="Shape 1355"/>
          <p:cNvCxnSpPr>
            <a:stCxn id="1334" idx="5"/>
            <a:endCxn id="1335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356" name="Shape 13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367" name="Shape 13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68" name="Shape 13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369" name="Shape 13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371" name="Shape 13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3" name="Shape 1373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377" name="Shape 1377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6, 7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t }</a:t>
            </a:r>
          </a:p>
        </p:txBody>
      </p:sp>
      <p:sp>
        <p:nvSpPr>
          <p:cNvPr id="1378" name="Shape 1378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9" name="Shape 1379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0" name="Shape 1380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81" name="Shape 1381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389" name="Shape 1389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90" name="Shape 1390"/>
          <p:cNvSpPr/>
          <p:nvPr/>
        </p:nvSpPr>
        <p:spPr>
          <a:xfrm>
            <a:off x="270933" y="3269263"/>
            <a:ext cx="5165796" cy="6335324"/>
          </a:xfrm>
          <a:custGeom>
            <a:pathLst>
              <a:path extrusionOk="0" h="120000" w="12000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91" name="Shape 139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392" name="Shape 13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94" name="Shape 13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395" name="Shape 13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96" name="Shape 13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397" name="Shape 13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403" name="Shape 1403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405" name="Shape 140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406" name="Shape 140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407" name="Shape 140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408" name="Shape 140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409" name="Shape 140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410" name="Shape 141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411" name="Shape 141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412" name="Shape 1412"/>
          <p:cNvCxnSpPr>
            <a:stCxn id="1404" idx="7"/>
            <a:endCxn id="1407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13" name="Shape 1413"/>
          <p:cNvCxnSpPr>
            <a:stCxn id="1404" idx="6"/>
            <a:endCxn id="140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14" name="Shape 1414"/>
          <p:cNvCxnSpPr>
            <a:stCxn id="1404" idx="5"/>
            <a:endCxn id="140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15" name="Shape 1415"/>
          <p:cNvCxnSpPr>
            <a:stCxn id="1408" idx="7"/>
            <a:endCxn id="1405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16" name="Shape 1416"/>
          <p:cNvCxnSpPr>
            <a:stCxn id="1410" idx="7"/>
            <a:endCxn id="1405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17" name="Shape 1417"/>
          <p:cNvCxnSpPr>
            <a:stCxn id="1408" idx="5"/>
            <a:endCxn id="141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18" name="Shape 1418"/>
          <p:cNvCxnSpPr>
            <a:stCxn id="1411" idx="5"/>
            <a:endCxn id="140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19" name="Shape 1419"/>
          <p:cNvCxnSpPr>
            <a:stCxn id="1411" idx="6"/>
            <a:endCxn id="1410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20" name="Shape 1420"/>
          <p:cNvCxnSpPr>
            <a:stCxn id="1410" idx="4"/>
            <a:endCxn id="140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21" name="Shape 1421"/>
          <p:cNvCxnSpPr>
            <a:stCxn id="1405" idx="3"/>
            <a:endCxn id="141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22" name="Shape 1422"/>
          <p:cNvCxnSpPr>
            <a:stCxn id="1408" idx="4"/>
            <a:endCxn id="140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23" name="Shape 1423"/>
          <p:cNvCxnSpPr>
            <a:stCxn id="1409" idx="6"/>
            <a:endCxn id="1411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24" name="Shape 1424"/>
          <p:cNvCxnSpPr>
            <a:stCxn id="1407" idx="6"/>
            <a:endCxn id="1405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25" name="Shape 1425"/>
          <p:cNvCxnSpPr>
            <a:stCxn id="1409" idx="6"/>
            <a:endCxn id="1406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26" name="Shape 1426"/>
          <p:cNvCxnSpPr>
            <a:stCxn id="1405" idx="5"/>
            <a:endCxn id="140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427" name="Shape 142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433" name="Shape 143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434" name="Shape 143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435" name="Shape 143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436" name="Shape 143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439" name="Shape 143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440" name="Shape 144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442" name="Shape 144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444" name="Shape 144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447" name="Shape 144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48" name="Shape 144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449" name="Shape 1449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6, 7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t }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51" name="Shape 145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53" name="Shape 145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54" name="Shape 145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6" name="Shape 1456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457" name="Shape 1457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8" name="Shape 1458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0" name="Shape 1460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461" name="Shape 1461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2" name="Shape 1462"/>
          <p:cNvSpPr/>
          <p:nvPr/>
        </p:nvSpPr>
        <p:spPr>
          <a:xfrm>
            <a:off x="270933" y="3269263"/>
            <a:ext cx="5165796" cy="6335324"/>
          </a:xfrm>
          <a:custGeom>
            <a:pathLst>
              <a:path extrusionOk="0" h="120000" w="12000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3" name="Shape 1463"/>
          <p:cNvSpPr/>
          <p:nvPr/>
        </p:nvSpPr>
        <p:spPr>
          <a:xfrm rot="-2088649">
            <a:off x="11478544" y="2537744"/>
            <a:ext cx="248356" cy="447039"/>
          </a:xfrm>
          <a:prstGeom prst="downArrow">
            <a:avLst>
              <a:gd fmla="val 50000" name="adj1"/>
              <a:gd fmla="val 45000" name="adj2"/>
            </a:avLst>
          </a:prstGeom>
          <a:solidFill>
            <a:schemeClr val="accent1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4" name="Shape 1464"/>
          <p:cNvSpPr txBox="1"/>
          <p:nvPr/>
        </p:nvSpPr>
        <p:spPr>
          <a:xfrm>
            <a:off x="10512213" y="1950719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66" name="Shape 146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7" name="Shape 146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468" name="Shape 146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9" name="Shape 146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476" name="Shape 1476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477" name="Shape 147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479" name="Shape 147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480" name="Shape 148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481" name="Shape 148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482" name="Shape 148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483" name="Shape 148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484" name="Shape 148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485" name="Shape 1485"/>
          <p:cNvCxnSpPr>
            <a:stCxn id="1477" idx="7"/>
            <a:endCxn id="1480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86" name="Shape 1486"/>
          <p:cNvCxnSpPr>
            <a:stCxn id="1477" idx="6"/>
            <a:endCxn id="148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87" name="Shape 1487"/>
          <p:cNvCxnSpPr>
            <a:stCxn id="1477" idx="5"/>
            <a:endCxn id="148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88" name="Shape 1488"/>
          <p:cNvCxnSpPr>
            <a:stCxn id="1481" idx="7"/>
            <a:endCxn id="1478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89" name="Shape 1489"/>
          <p:cNvCxnSpPr>
            <a:stCxn id="1483" idx="7"/>
            <a:endCxn id="1478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90" name="Shape 1490"/>
          <p:cNvCxnSpPr>
            <a:stCxn id="1481" idx="5"/>
            <a:endCxn id="148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91" name="Shape 1491"/>
          <p:cNvCxnSpPr>
            <a:stCxn id="1484" idx="5"/>
            <a:endCxn id="147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92" name="Shape 1492"/>
          <p:cNvCxnSpPr>
            <a:stCxn id="1484" idx="6"/>
            <a:endCxn id="1483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93" name="Shape 1493"/>
          <p:cNvCxnSpPr>
            <a:stCxn id="1483" idx="4"/>
            <a:endCxn id="147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94" name="Shape 1494"/>
          <p:cNvCxnSpPr>
            <a:stCxn id="1478" idx="3"/>
            <a:endCxn id="148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95" name="Shape 1495"/>
          <p:cNvCxnSpPr>
            <a:stCxn id="1481" idx="4"/>
            <a:endCxn id="148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96" name="Shape 1496"/>
          <p:cNvCxnSpPr>
            <a:stCxn id="1482" idx="6"/>
            <a:endCxn id="1484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97" name="Shape 1497"/>
          <p:cNvCxnSpPr>
            <a:stCxn id="1480" idx="6"/>
            <a:endCxn id="1478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98" name="Shape 1498"/>
          <p:cNvCxnSpPr>
            <a:stCxn id="1482" idx="6"/>
            <a:endCxn id="1479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99" name="Shape 1499"/>
          <p:cNvCxnSpPr>
            <a:stCxn id="1478" idx="5"/>
            <a:endCxn id="147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500" name="Shape 150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501" name="Shape 150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06" name="Shape 150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507" name="Shape 150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508" name="Shape 150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509" name="Shape 150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510" name="Shape 151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511" name="Shape 151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512" name="Shape 151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514" name="Shape 151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15" name="Shape 151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16" name="Shape 151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17" name="Shape 151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18" name="Shape 151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19" name="Shape 151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20" name="Shape 152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1" name="Shape 152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522" name="Shape 1522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6, 7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5, t }</a:t>
            </a:r>
          </a:p>
        </p:txBody>
      </p:sp>
      <p:sp>
        <p:nvSpPr>
          <p:cNvPr id="1523" name="Shape 152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4" name="Shape 152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25" name="Shape 152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6" name="Shape 152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7" name="Shape 152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28" name="Shape 152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29" name="Shape 152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530" name="Shape 153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532" name="Shape 153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3" name="Shape 153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534" name="Shape 153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5" name="Shape 153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6" name="Shape 153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8" name="Shape 153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40" name="Shape 154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542" name="Shape 1542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43" name="Shape 1543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544" name="Shape 1544"/>
          <p:cNvSpPr/>
          <p:nvPr/>
        </p:nvSpPr>
        <p:spPr>
          <a:xfrm>
            <a:off x="198683" y="2817708"/>
            <a:ext cx="12155875" cy="6737209"/>
          </a:xfrm>
          <a:custGeom>
            <a:pathLst>
              <a:path extrusionOk="0" h="120000" w="12000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5" name="Shape 154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551" name="Shape 1551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552" name="Shape 155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554" name="Shape 155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555" name="Shape 155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556" name="Shape 155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557" name="Shape 155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558" name="Shape 155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559" name="Shape 155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560" name="Shape 1560"/>
          <p:cNvCxnSpPr>
            <a:stCxn id="1552" idx="7"/>
            <a:endCxn id="1555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61" name="Shape 1561"/>
          <p:cNvCxnSpPr>
            <a:stCxn id="1552" idx="6"/>
            <a:endCxn id="155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62" name="Shape 1562"/>
          <p:cNvCxnSpPr>
            <a:stCxn id="1552" idx="5"/>
            <a:endCxn id="155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63" name="Shape 1563"/>
          <p:cNvCxnSpPr>
            <a:stCxn id="1556" idx="7"/>
            <a:endCxn id="1553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64" name="Shape 1564"/>
          <p:cNvCxnSpPr>
            <a:stCxn id="1558" idx="7"/>
            <a:endCxn id="1553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65" name="Shape 1565"/>
          <p:cNvCxnSpPr>
            <a:stCxn id="1556" idx="5"/>
            <a:endCxn id="155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66" name="Shape 1566"/>
          <p:cNvCxnSpPr>
            <a:stCxn id="1559" idx="5"/>
            <a:endCxn id="155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67" name="Shape 1567"/>
          <p:cNvCxnSpPr>
            <a:stCxn id="1559" idx="6"/>
            <a:endCxn id="1558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68" name="Shape 1568"/>
          <p:cNvCxnSpPr>
            <a:stCxn id="1558" idx="4"/>
            <a:endCxn id="155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69" name="Shape 1569"/>
          <p:cNvCxnSpPr>
            <a:stCxn id="1553" idx="3"/>
            <a:endCxn id="155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70" name="Shape 1570"/>
          <p:cNvCxnSpPr>
            <a:stCxn id="1556" idx="4"/>
            <a:endCxn id="155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71" name="Shape 1571"/>
          <p:cNvCxnSpPr>
            <a:stCxn id="1557" idx="6"/>
            <a:endCxn id="1559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72" name="Shape 1572"/>
          <p:cNvCxnSpPr>
            <a:stCxn id="1555" idx="6"/>
            <a:endCxn id="1553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73" name="Shape 1573"/>
          <p:cNvCxnSpPr>
            <a:stCxn id="1557" idx="6"/>
            <a:endCxn id="1554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74" name="Shape 1574"/>
          <p:cNvCxnSpPr>
            <a:stCxn id="1553" idx="5"/>
            <a:endCxn id="155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575" name="Shape 1575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576" name="Shape 1576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577" name="Shape 1577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78" name="Shape 1578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79" name="Shape 1579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80" name="Shape 1580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581" name="Shape 1581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582" name="Shape 1582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583" name="Shape 1583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584" name="Shape 1584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585" name="Shape 1585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586" name="Shape 1586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87" name="Shape 1587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588" name="Shape 1588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89" name="Shape 1589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90" name="Shape 1590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6, 7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5, t }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3" name="Shape 160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604" name="Shape 160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5" name="Shape 1605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606" name="Shape 1606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7" name="Shape 1607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608" name="Shape 1608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9" name="Shape 1609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0" name="Shape 1610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611" name="Shape 1611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2" name="Shape 1612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613" name="Shape 1613"/>
          <p:cNvSpPr/>
          <p:nvPr/>
        </p:nvSpPr>
        <p:spPr>
          <a:xfrm rot="10800000">
            <a:off x="6202117" y="7324232"/>
            <a:ext cx="248355" cy="447040"/>
          </a:xfrm>
          <a:prstGeom prst="downArrow">
            <a:avLst>
              <a:gd fmla="val 50000" name="adj1"/>
              <a:gd fmla="val 45000" name="adj2"/>
            </a:avLst>
          </a:prstGeom>
          <a:solidFill>
            <a:schemeClr val="accent1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4" name="Shape 1614"/>
          <p:cNvSpPr txBox="1"/>
          <p:nvPr/>
        </p:nvSpPr>
        <p:spPr>
          <a:xfrm>
            <a:off x="5768625" y="7723859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615" name="Shape 161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16" name="Shape 161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7" name="Shape 161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618" name="Shape 161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9" name="Shape 161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620" name="Shape 16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621" name="Shape 1621"/>
          <p:cNvSpPr/>
          <p:nvPr/>
        </p:nvSpPr>
        <p:spPr>
          <a:xfrm>
            <a:off x="198683" y="2817708"/>
            <a:ext cx="12155875" cy="6737209"/>
          </a:xfrm>
          <a:custGeom>
            <a:pathLst>
              <a:path extrusionOk="0" h="120000" w="12000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2" name="Shape 162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571500" y="7696200"/>
            <a:ext cx="11861799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Internet - Manage and manipulate data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(1) search engines, (2) finding good routes on which data will travel</a:t>
            </a:r>
          </a:p>
        </p:txBody>
      </p:sp>
      <p:sp>
        <p:nvSpPr>
          <p:cNvPr id="175" name="Shape 175"/>
          <p:cNvSpPr/>
          <p:nvPr/>
        </p:nvSpPr>
        <p:spPr>
          <a:xfrm>
            <a:off x="2438400" y="3048000"/>
            <a:ext cx="1798636" cy="1674812"/>
          </a:xfrm>
          <a:custGeom>
            <a:pathLst>
              <a:path extrusionOk="0" h="120000" w="120000">
                <a:moveTo>
                  <a:pt x="22198" y="669"/>
                </a:moveTo>
                <a:cubicBezTo>
                  <a:pt x="11145" y="1338"/>
                  <a:pt x="6501" y="6788"/>
                  <a:pt x="3250" y="15011"/>
                </a:cubicBezTo>
                <a:cubicBezTo>
                  <a:pt x="0" y="23235"/>
                  <a:pt x="2414" y="39298"/>
                  <a:pt x="2693" y="50007"/>
                </a:cubicBezTo>
                <a:cubicBezTo>
                  <a:pt x="2972" y="60717"/>
                  <a:pt x="1578" y="73721"/>
                  <a:pt x="4922" y="79266"/>
                </a:cubicBezTo>
                <a:cubicBezTo>
                  <a:pt x="8266" y="84812"/>
                  <a:pt x="13560" y="78501"/>
                  <a:pt x="22755" y="83282"/>
                </a:cubicBezTo>
                <a:cubicBezTo>
                  <a:pt x="31950" y="88063"/>
                  <a:pt x="48482" y="102119"/>
                  <a:pt x="60092" y="107952"/>
                </a:cubicBezTo>
                <a:cubicBezTo>
                  <a:pt x="71702" y="113784"/>
                  <a:pt x="83869" y="120000"/>
                  <a:pt x="92414" y="118278"/>
                </a:cubicBezTo>
                <a:cubicBezTo>
                  <a:pt x="100959" y="116557"/>
                  <a:pt x="107089" y="110247"/>
                  <a:pt x="111362" y="97625"/>
                </a:cubicBezTo>
                <a:cubicBezTo>
                  <a:pt x="115634" y="85003"/>
                  <a:pt x="117956" y="55458"/>
                  <a:pt x="118049" y="42549"/>
                </a:cubicBezTo>
                <a:cubicBezTo>
                  <a:pt x="118142" y="29641"/>
                  <a:pt x="120000" y="25434"/>
                  <a:pt x="111919" y="20175"/>
                </a:cubicBezTo>
                <a:cubicBezTo>
                  <a:pt x="103839" y="14916"/>
                  <a:pt x="84334" y="14342"/>
                  <a:pt x="69566" y="10996"/>
                </a:cubicBezTo>
                <a:cubicBezTo>
                  <a:pt x="54798" y="7649"/>
                  <a:pt x="33250" y="0"/>
                  <a:pt x="22198" y="669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58800" y="2905125"/>
            <a:ext cx="1866900" cy="1589087"/>
          </a:xfrm>
          <a:custGeom>
            <a:pathLst>
              <a:path extrusionOk="0" h="120000" w="120000">
                <a:moveTo>
                  <a:pt x="49253" y="4231"/>
                </a:moveTo>
                <a:cubicBezTo>
                  <a:pt x="39134" y="403"/>
                  <a:pt x="14686" y="0"/>
                  <a:pt x="7343" y="6045"/>
                </a:cubicBezTo>
                <a:cubicBezTo>
                  <a:pt x="0" y="12090"/>
                  <a:pt x="6000" y="29420"/>
                  <a:pt x="5194" y="40503"/>
                </a:cubicBezTo>
                <a:cubicBezTo>
                  <a:pt x="4388" y="51586"/>
                  <a:pt x="1701" y="64685"/>
                  <a:pt x="2507" y="72544"/>
                </a:cubicBezTo>
                <a:cubicBezTo>
                  <a:pt x="3313" y="80403"/>
                  <a:pt x="2417" y="85037"/>
                  <a:pt x="10029" y="87657"/>
                </a:cubicBezTo>
                <a:cubicBezTo>
                  <a:pt x="17641" y="90277"/>
                  <a:pt x="40298" y="83929"/>
                  <a:pt x="48179" y="88261"/>
                </a:cubicBezTo>
                <a:cubicBezTo>
                  <a:pt x="56059" y="92594"/>
                  <a:pt x="46925" y="109924"/>
                  <a:pt x="57313" y="113652"/>
                </a:cubicBezTo>
                <a:cubicBezTo>
                  <a:pt x="67701" y="117380"/>
                  <a:pt x="101014" y="120000"/>
                  <a:pt x="110507" y="110629"/>
                </a:cubicBezTo>
                <a:cubicBezTo>
                  <a:pt x="120000" y="101259"/>
                  <a:pt x="114716" y="70125"/>
                  <a:pt x="114268" y="57430"/>
                </a:cubicBezTo>
                <a:cubicBezTo>
                  <a:pt x="113820" y="44735"/>
                  <a:pt x="115522" y="39193"/>
                  <a:pt x="107820" y="34458"/>
                </a:cubicBezTo>
                <a:cubicBezTo>
                  <a:pt x="100119" y="29722"/>
                  <a:pt x="77731" y="34055"/>
                  <a:pt x="68059" y="29017"/>
                </a:cubicBezTo>
                <a:cubicBezTo>
                  <a:pt x="58388" y="23979"/>
                  <a:pt x="59373" y="8060"/>
                  <a:pt x="49253" y="42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27100" y="4356100"/>
            <a:ext cx="2974974" cy="2219325"/>
          </a:xfrm>
          <a:custGeom>
            <a:pathLst>
              <a:path extrusionOk="0" h="120000" w="120000">
                <a:moveTo>
                  <a:pt x="1517" y="47075"/>
                </a:moveTo>
                <a:cubicBezTo>
                  <a:pt x="786" y="35162"/>
                  <a:pt x="0" y="10974"/>
                  <a:pt x="5901" y="5487"/>
                </a:cubicBezTo>
                <a:cubicBezTo>
                  <a:pt x="11803" y="0"/>
                  <a:pt x="26585" y="13862"/>
                  <a:pt x="36927" y="14151"/>
                </a:cubicBezTo>
                <a:cubicBezTo>
                  <a:pt x="47269" y="14440"/>
                  <a:pt x="55362" y="4693"/>
                  <a:pt x="67953" y="7220"/>
                </a:cubicBezTo>
                <a:cubicBezTo>
                  <a:pt x="80543" y="9747"/>
                  <a:pt x="104936" y="16750"/>
                  <a:pt x="112468" y="29314"/>
                </a:cubicBezTo>
                <a:cubicBezTo>
                  <a:pt x="120000" y="41877"/>
                  <a:pt x="117077" y="68231"/>
                  <a:pt x="113142" y="82599"/>
                </a:cubicBezTo>
                <a:cubicBezTo>
                  <a:pt x="109208" y="96967"/>
                  <a:pt x="100103" y="111046"/>
                  <a:pt x="88861" y="115523"/>
                </a:cubicBezTo>
                <a:cubicBezTo>
                  <a:pt x="77620" y="120000"/>
                  <a:pt x="55812" y="113429"/>
                  <a:pt x="45695" y="109458"/>
                </a:cubicBezTo>
                <a:cubicBezTo>
                  <a:pt x="35578" y="105487"/>
                  <a:pt x="34060" y="97111"/>
                  <a:pt x="28159" y="91696"/>
                </a:cubicBezTo>
                <a:cubicBezTo>
                  <a:pt x="22257" y="86281"/>
                  <a:pt x="14725" y="84404"/>
                  <a:pt x="10285" y="76967"/>
                </a:cubicBezTo>
                <a:cubicBezTo>
                  <a:pt x="5845" y="69530"/>
                  <a:pt x="1405" y="59133"/>
                  <a:pt x="1517" y="4707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676274" y="3040061"/>
            <a:ext cx="733424" cy="319087"/>
            <a:chOff x="3552" y="246"/>
            <a:chExt cx="526" cy="247"/>
          </a:xfrm>
        </p:grpSpPr>
        <p:pic>
          <p:nvPicPr>
            <p:cNvPr id="179" name="Shape 1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1" name="Shape 181"/>
            <p:cNvCxnSpPr/>
            <p:nvPr/>
          </p:nvCxnSpPr>
          <p:spPr>
            <a:xfrm flipH="1" rot="10800000">
              <a:off x="3843" y="434"/>
              <a:ext cx="82" cy="1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2" name="Shape 182"/>
          <p:cNvGrpSpPr/>
          <p:nvPr/>
        </p:nvGrpSpPr>
        <p:grpSpPr>
          <a:xfrm>
            <a:off x="676274" y="3635375"/>
            <a:ext cx="733424" cy="319086"/>
            <a:chOff x="3552" y="246"/>
            <a:chExt cx="526" cy="247"/>
          </a:xfrm>
        </p:grpSpPr>
        <p:pic>
          <p:nvPicPr>
            <p:cNvPr id="183" name="Shape 1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5" name="Shape 185"/>
            <p:cNvCxnSpPr/>
            <p:nvPr/>
          </p:nvCxnSpPr>
          <p:spPr>
            <a:xfrm flipH="1" rot="10800000">
              <a:off x="3843" y="434"/>
              <a:ext cx="82" cy="1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6" name="Shape 186"/>
          <p:cNvGrpSpPr/>
          <p:nvPr/>
        </p:nvGrpSpPr>
        <p:grpSpPr>
          <a:xfrm>
            <a:off x="1052511" y="3422649"/>
            <a:ext cx="69850" cy="214312"/>
            <a:chOff x="3841" y="405"/>
            <a:chExt cx="51" cy="167"/>
          </a:xfrm>
        </p:grpSpPr>
        <p:sp>
          <p:nvSpPr>
            <p:cNvPr id="187" name="Shape 187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1522411" y="3925886"/>
            <a:ext cx="209550" cy="395287"/>
            <a:chOff x="4179" y="782"/>
            <a:chExt cx="150" cy="306"/>
          </a:xfrm>
        </p:grpSpPr>
        <p:sp>
          <p:nvSpPr>
            <p:cNvPr id="191" name="Shape 191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fmla="val 81387" name="adj"/>
              </a:avLst>
            </a:prstGeom>
            <a:solidFill>
              <a:srgbClr val="33CCC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fmla="val 81387" name="adj"/>
              </a:avLst>
            </a:prstGeom>
            <a:solidFill>
              <a:srgbClr val="33CC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5" name="Shape 195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Shape 196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" name="Shape 19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99" name="Shape 199"/>
          <p:cNvGrpSpPr/>
          <p:nvPr/>
        </p:nvGrpSpPr>
        <p:grpSpPr>
          <a:xfrm rot="-5400000">
            <a:off x="1835149" y="4003674"/>
            <a:ext cx="80962" cy="233362"/>
            <a:chOff x="3841" y="405"/>
            <a:chExt cx="51" cy="167"/>
          </a:xfrm>
        </p:grpSpPr>
        <p:sp>
          <p:nvSpPr>
            <p:cNvPr id="200" name="Shape 200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03" name="Shape 203"/>
          <p:cNvCxnSpPr/>
          <p:nvPr/>
        </p:nvCxnSpPr>
        <p:spPr>
          <a:xfrm>
            <a:off x="1658936" y="3833812"/>
            <a:ext cx="495299" cy="158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1662111" y="3830637"/>
            <a:ext cx="1587" cy="952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Shape 205"/>
          <p:cNvCxnSpPr/>
          <p:nvPr/>
        </p:nvCxnSpPr>
        <p:spPr>
          <a:xfrm>
            <a:off x="2157411" y="3829050"/>
            <a:ext cx="1587" cy="825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Shape 206"/>
          <p:cNvCxnSpPr/>
          <p:nvPr/>
        </p:nvCxnSpPr>
        <p:spPr>
          <a:xfrm>
            <a:off x="1358900" y="3294062"/>
            <a:ext cx="288925" cy="26511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Shape 207"/>
          <p:cNvCxnSpPr/>
          <p:nvPr/>
        </p:nvCxnSpPr>
        <p:spPr>
          <a:xfrm flipH="1" rot="10800000">
            <a:off x="1371600" y="3579812"/>
            <a:ext cx="276224" cy="330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Shape 208"/>
          <p:cNvCxnSpPr/>
          <p:nvPr/>
        </p:nvCxnSpPr>
        <p:spPr>
          <a:xfrm flipH="1" rot="10800000">
            <a:off x="1898650" y="3665536"/>
            <a:ext cx="1587" cy="16351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9" name="Shape 209"/>
          <p:cNvGrpSpPr/>
          <p:nvPr/>
        </p:nvGrpSpPr>
        <p:grpSpPr>
          <a:xfrm>
            <a:off x="2017711" y="3903661"/>
            <a:ext cx="209550" cy="395287"/>
            <a:chOff x="4179" y="782"/>
            <a:chExt cx="150" cy="306"/>
          </a:xfrm>
        </p:grpSpPr>
        <p:sp>
          <p:nvSpPr>
            <p:cNvPr id="210" name="Shape 210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fmla="val 81387" name="adj"/>
              </a:avLst>
            </a:prstGeom>
            <a:solidFill>
              <a:srgbClr val="33CCC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fmla="val 81387" name="adj"/>
              </a:avLst>
            </a:prstGeom>
            <a:solidFill>
              <a:srgbClr val="33CC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4" name="Shape 214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Shape 215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" name="Shape 216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1060450" y="4522786"/>
            <a:ext cx="479425" cy="925513"/>
            <a:chOff x="3313" y="1247"/>
            <a:chExt cx="344" cy="694"/>
          </a:xfrm>
        </p:grpSpPr>
        <p:pic>
          <p:nvPicPr>
            <p:cNvPr id="219" name="Shape 2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13" y="1247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0" name="Shape 220"/>
            <p:cNvCxnSpPr/>
            <p:nvPr/>
          </p:nvCxnSpPr>
          <p:spPr>
            <a:xfrm flipH="1" rot="10800000">
              <a:off x="3606" y="1433"/>
              <a:ext cx="52" cy="4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21" name="Shape 2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13" y="1694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2" name="Shape 222"/>
            <p:cNvCxnSpPr/>
            <p:nvPr/>
          </p:nvCxnSpPr>
          <p:spPr>
            <a:xfrm flipH="1" rot="10800000">
              <a:off x="3606" y="1882"/>
              <a:ext cx="52" cy="1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23" name="Shape 223"/>
            <p:cNvGrpSpPr/>
            <p:nvPr/>
          </p:nvGrpSpPr>
          <p:grpSpPr>
            <a:xfrm>
              <a:off x="3403" y="1503"/>
              <a:ext cx="51" cy="167"/>
              <a:chOff x="3841" y="405"/>
              <a:chExt cx="51" cy="167"/>
            </a:xfrm>
          </p:grpSpPr>
          <p:sp>
            <p:nvSpPr>
              <p:cNvPr id="224" name="Shape 224"/>
              <p:cNvSpPr/>
              <p:nvPr/>
            </p:nvSpPr>
            <p:spPr>
              <a:xfrm>
                <a:off x="3841" y="40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3843" y="46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845" y="526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227" name="Shape 227"/>
            <p:cNvCxnSpPr/>
            <p:nvPr/>
          </p:nvCxnSpPr>
          <p:spPr>
            <a:xfrm>
              <a:off x="3654" y="1431"/>
              <a:ext cx="0" cy="45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8811" y="5532437"/>
            <a:ext cx="417513" cy="33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4450" y="5521325"/>
            <a:ext cx="415925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 rot="-5400000">
            <a:off x="1731169" y="5625306"/>
            <a:ext cx="63500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Shape 231"/>
          <p:cNvSpPr/>
          <p:nvPr/>
        </p:nvSpPr>
        <p:spPr>
          <a:xfrm rot="-5400000">
            <a:off x="1816099" y="5622923"/>
            <a:ext cx="63500" cy="66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Shape 232"/>
          <p:cNvSpPr/>
          <p:nvPr/>
        </p:nvSpPr>
        <p:spPr>
          <a:xfrm rot="-5400000">
            <a:off x="1893888" y="5627686"/>
            <a:ext cx="61912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3" name="Shape 233"/>
          <p:cNvCxnSpPr/>
          <p:nvPr/>
        </p:nvCxnSpPr>
        <p:spPr>
          <a:xfrm rot="-5400000">
            <a:off x="2153443" y="5507831"/>
            <a:ext cx="60324" cy="1587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Shape 234"/>
          <p:cNvCxnSpPr/>
          <p:nvPr/>
        </p:nvCxnSpPr>
        <p:spPr>
          <a:xfrm rot="-5400000">
            <a:off x="1527174" y="5499099"/>
            <a:ext cx="63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Shape 235"/>
          <p:cNvCxnSpPr/>
          <p:nvPr/>
        </p:nvCxnSpPr>
        <p:spPr>
          <a:xfrm>
            <a:off x="1874044" y="5150643"/>
            <a:ext cx="0" cy="62706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Shape 236"/>
          <p:cNvCxnSpPr/>
          <p:nvPr/>
        </p:nvCxnSpPr>
        <p:spPr>
          <a:xfrm flipH="1" rot="10800000">
            <a:off x="1539875" y="5099050"/>
            <a:ext cx="93662" cy="317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Shape 237"/>
          <p:cNvCxnSpPr/>
          <p:nvPr/>
        </p:nvCxnSpPr>
        <p:spPr>
          <a:xfrm>
            <a:off x="2141536" y="5145087"/>
            <a:ext cx="303213" cy="3857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Shape 238"/>
          <p:cNvCxnSpPr/>
          <p:nvPr/>
        </p:nvCxnSpPr>
        <p:spPr>
          <a:xfrm flipH="1">
            <a:off x="2936875" y="5141912"/>
            <a:ext cx="279399" cy="39211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Shape 2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14675" y="4694237"/>
            <a:ext cx="203199" cy="2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78000" y="4775200"/>
            <a:ext cx="203199" cy="2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1858961" y="4549775"/>
            <a:ext cx="1354137" cy="304799"/>
          </a:xfrm>
          <a:custGeom>
            <a:pathLst>
              <a:path extrusionOk="0" h="120000" w="120000">
                <a:moveTo>
                  <a:pt x="0" y="119999"/>
                </a:moveTo>
                <a:cubicBezTo>
                  <a:pt x="16666" y="64736"/>
                  <a:pt x="33333" y="9473"/>
                  <a:pt x="53333" y="4736"/>
                </a:cubicBezTo>
                <a:cubicBezTo>
                  <a:pt x="73333" y="0"/>
                  <a:pt x="96666" y="44736"/>
                  <a:pt x="120000" y="89999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125661" y="5972175"/>
            <a:ext cx="406399" cy="427037"/>
            <a:chOff x="2870" y="1518"/>
            <a:chExt cx="291" cy="320"/>
          </a:xfrm>
        </p:grpSpPr>
        <p:pic>
          <p:nvPicPr>
            <p:cNvPr id="243" name="Shape 2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Shape 245"/>
          <p:cNvGrpSpPr/>
          <p:nvPr/>
        </p:nvGrpSpPr>
        <p:grpSpPr>
          <a:xfrm>
            <a:off x="2903536" y="6003925"/>
            <a:ext cx="406399" cy="427037"/>
            <a:chOff x="2870" y="1518"/>
            <a:chExt cx="291" cy="320"/>
          </a:xfrm>
        </p:grpSpPr>
        <p:pic>
          <p:nvPicPr>
            <p:cNvPr id="246" name="Shape 2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Shape 248"/>
          <p:cNvGrpSpPr/>
          <p:nvPr/>
        </p:nvGrpSpPr>
        <p:grpSpPr>
          <a:xfrm>
            <a:off x="2489200" y="5719761"/>
            <a:ext cx="379412" cy="376237"/>
            <a:chOff x="4733" y="2081"/>
            <a:chExt cx="272" cy="28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33" y="2081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/>
            <p:nvPr/>
          </p:nvSpPr>
          <p:spPr>
            <a:xfrm>
              <a:off x="4811" y="2180"/>
              <a:ext cx="191" cy="182"/>
            </a:xfrm>
            <a:prstGeom prst="rect">
              <a:avLst/>
            </a:prstGeom>
            <a:solidFill>
              <a:srgbClr val="33CC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51" name="Shape 251"/>
          <p:cNvCxnSpPr/>
          <p:nvPr/>
        </p:nvCxnSpPr>
        <p:spPr>
          <a:xfrm>
            <a:off x="2795586" y="5622925"/>
            <a:ext cx="0" cy="228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2" name="Shape 252"/>
          <p:cNvGrpSpPr/>
          <p:nvPr/>
        </p:nvGrpSpPr>
        <p:grpSpPr>
          <a:xfrm>
            <a:off x="3516312" y="5046662"/>
            <a:ext cx="207963" cy="409574"/>
            <a:chOff x="4179" y="782"/>
            <a:chExt cx="150" cy="306"/>
          </a:xfrm>
        </p:grpSpPr>
        <p:sp>
          <p:nvSpPr>
            <p:cNvPr id="253" name="Shape 253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fmla="val 81387" name="adj"/>
              </a:avLst>
            </a:prstGeom>
            <a:solidFill>
              <a:srgbClr val="33CCC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fmla="val 81387" name="adj"/>
              </a:avLst>
            </a:prstGeom>
            <a:solidFill>
              <a:srgbClr val="33CC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Shape 2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" name="Shape 2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61" name="Shape 261"/>
          <p:cNvGrpSpPr/>
          <p:nvPr/>
        </p:nvGrpSpPr>
        <p:grpSpPr>
          <a:xfrm>
            <a:off x="3503612" y="5491162"/>
            <a:ext cx="207963" cy="409574"/>
            <a:chOff x="4179" y="782"/>
            <a:chExt cx="150" cy="306"/>
          </a:xfrm>
        </p:grpSpPr>
        <p:sp>
          <p:nvSpPr>
            <p:cNvPr id="262" name="Shape 262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fmla="val 81387" name="adj"/>
              </a:avLst>
            </a:prstGeom>
            <a:solidFill>
              <a:srgbClr val="33CCC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fmla="val 81387" name="adj"/>
              </a:avLst>
            </a:prstGeom>
            <a:solidFill>
              <a:srgbClr val="33CCC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Shape 26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" name="Shape 26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70" name="Shape 270"/>
          <p:cNvCxnSpPr/>
          <p:nvPr/>
        </p:nvCxnSpPr>
        <p:spPr>
          <a:xfrm rot="-5400000">
            <a:off x="3129756" y="5420518"/>
            <a:ext cx="611187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Shape 271"/>
          <p:cNvCxnSpPr/>
          <p:nvPr/>
        </p:nvCxnSpPr>
        <p:spPr>
          <a:xfrm rot="10800000">
            <a:off x="3483768" y="5672931"/>
            <a:ext cx="0" cy="103186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3473450" y="5203824"/>
            <a:ext cx="0" cy="88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Shape 273"/>
          <p:cNvCxnSpPr/>
          <p:nvPr/>
        </p:nvCxnSpPr>
        <p:spPr>
          <a:xfrm flipH="1" rot="10800000">
            <a:off x="2152650" y="3344862"/>
            <a:ext cx="458786" cy="2079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Shape 274"/>
          <p:cNvCxnSpPr/>
          <p:nvPr/>
        </p:nvCxnSpPr>
        <p:spPr>
          <a:xfrm>
            <a:off x="3087686" y="3328987"/>
            <a:ext cx="485775" cy="2079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Shape 275"/>
          <p:cNvCxnSpPr/>
          <p:nvPr/>
        </p:nvCxnSpPr>
        <p:spPr>
          <a:xfrm flipH="1">
            <a:off x="3606800" y="3665537"/>
            <a:ext cx="241299" cy="68103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Shape 276"/>
          <p:cNvCxnSpPr/>
          <p:nvPr/>
        </p:nvCxnSpPr>
        <p:spPr>
          <a:xfrm>
            <a:off x="2836861" y="3441700"/>
            <a:ext cx="0" cy="43179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Shape 277"/>
          <p:cNvCxnSpPr/>
          <p:nvPr/>
        </p:nvCxnSpPr>
        <p:spPr>
          <a:xfrm>
            <a:off x="2862261" y="4089400"/>
            <a:ext cx="534988" cy="36829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Shape 278"/>
          <p:cNvCxnSpPr/>
          <p:nvPr/>
        </p:nvCxnSpPr>
        <p:spPr>
          <a:xfrm flipH="1">
            <a:off x="3322637" y="4554537"/>
            <a:ext cx="266699" cy="36036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Shape 279"/>
          <p:cNvCxnSpPr/>
          <p:nvPr/>
        </p:nvCxnSpPr>
        <p:spPr>
          <a:xfrm flipH="1">
            <a:off x="3095625" y="3633787"/>
            <a:ext cx="560387" cy="38417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Shape 280"/>
          <p:cNvCxnSpPr/>
          <p:nvPr/>
        </p:nvCxnSpPr>
        <p:spPr>
          <a:xfrm flipH="1">
            <a:off x="3105150" y="3073400"/>
            <a:ext cx="350837" cy="25558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Shape 281"/>
          <p:cNvCxnSpPr/>
          <p:nvPr/>
        </p:nvCxnSpPr>
        <p:spPr>
          <a:xfrm flipH="1">
            <a:off x="3822700" y="3249611"/>
            <a:ext cx="201611" cy="17621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2" name="Shape 282"/>
          <p:cNvGrpSpPr/>
          <p:nvPr/>
        </p:nvGrpSpPr>
        <p:grpSpPr>
          <a:xfrm>
            <a:off x="1633536" y="3441699"/>
            <a:ext cx="501649" cy="233362"/>
            <a:chOff x="3600" y="219"/>
            <a:chExt cx="359" cy="174"/>
          </a:xfrm>
        </p:grpSpPr>
        <p:sp>
          <p:nvSpPr>
            <p:cNvPr id="283" name="Shape 28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84" name="Shape 28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Shape 28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6" name="Shape 28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88" name="Shape 28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89" name="Shape 289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Shape 29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Shape 29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2" name="Shape 292"/>
            <p:cNvGrpSpPr/>
            <p:nvPr/>
          </p:nvGrpSpPr>
          <p:grpSpPr>
            <a:xfrm flipH="1" rot="10800000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93" name="Shape 293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4" name="Shape 29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5" name="Shape 29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96" name="Shape 296"/>
          <p:cNvGrpSpPr/>
          <p:nvPr/>
        </p:nvGrpSpPr>
        <p:grpSpPr>
          <a:xfrm>
            <a:off x="2586036" y="3213099"/>
            <a:ext cx="501649" cy="233362"/>
            <a:chOff x="3600" y="219"/>
            <a:chExt cx="359" cy="174"/>
          </a:xfrm>
        </p:grpSpPr>
        <p:sp>
          <p:nvSpPr>
            <p:cNvPr id="297" name="Shape 29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8" name="Shape 29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Shape 29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" name="Shape 30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2" name="Shape 30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3" name="Shape 303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Shape 30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Shape 30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06" name="Shape 306"/>
            <p:cNvGrpSpPr/>
            <p:nvPr/>
          </p:nvGrpSpPr>
          <p:grpSpPr>
            <a:xfrm flipH="1" rot="10800000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7" name="Shape 307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Shape 30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Shape 30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10" name="Shape 310"/>
          <p:cNvGrpSpPr/>
          <p:nvPr/>
        </p:nvGrpSpPr>
        <p:grpSpPr>
          <a:xfrm>
            <a:off x="2603499" y="3870324"/>
            <a:ext cx="501649" cy="233362"/>
            <a:chOff x="3600" y="219"/>
            <a:chExt cx="359" cy="174"/>
          </a:xfrm>
        </p:grpSpPr>
        <p:sp>
          <p:nvSpPr>
            <p:cNvPr id="311" name="Shape 31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Shape 31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" name="Shape 31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16" name="Shape 31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17" name="Shape 317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Shape 31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Shape 31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20" name="Shape 320"/>
            <p:cNvGrpSpPr/>
            <p:nvPr/>
          </p:nvGrpSpPr>
          <p:grpSpPr>
            <a:xfrm flipH="1" rot="10800000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21" name="Shape 321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Shape 32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Shape 32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4" name="Shape 324"/>
          <p:cNvGrpSpPr/>
          <p:nvPr/>
        </p:nvGrpSpPr>
        <p:grpSpPr>
          <a:xfrm>
            <a:off x="3573461" y="3421061"/>
            <a:ext cx="500062" cy="233362"/>
            <a:chOff x="3600" y="219"/>
            <a:chExt cx="359" cy="174"/>
          </a:xfrm>
        </p:grpSpPr>
        <p:sp>
          <p:nvSpPr>
            <p:cNvPr id="325" name="Shape 325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26" name="Shape 326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Shape 327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8" name="Shape 328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30" name="Shape 330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1" name="Shape 331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Shape 33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3" name="Shape 33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34" name="Shape 334"/>
            <p:cNvGrpSpPr/>
            <p:nvPr/>
          </p:nvGrpSpPr>
          <p:grpSpPr>
            <a:xfrm flipH="1" rot="10800000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5" name="Shape 335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6" name="Shape 33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Shape 33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38" name="Shape 338"/>
          <p:cNvGrpSpPr/>
          <p:nvPr/>
        </p:nvGrpSpPr>
        <p:grpSpPr>
          <a:xfrm>
            <a:off x="3379786" y="4317999"/>
            <a:ext cx="501649" cy="233362"/>
            <a:chOff x="3600" y="219"/>
            <a:chExt cx="359" cy="174"/>
          </a:xfrm>
        </p:grpSpPr>
        <p:sp>
          <p:nvSpPr>
            <p:cNvPr id="339" name="Shape 339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40" name="Shape 340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Shape 341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" name="Shape 342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44" name="Shape 344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5" name="Shape 345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Shape 34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Shape 34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48" name="Shape 348"/>
            <p:cNvGrpSpPr/>
            <p:nvPr/>
          </p:nvGrpSpPr>
          <p:grpSpPr>
            <a:xfrm flipH="1" rot="10800000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9" name="Shape 349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Shape 35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Shape 35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52" name="Shape 352"/>
          <p:cNvGrpSpPr/>
          <p:nvPr/>
        </p:nvGrpSpPr>
        <p:grpSpPr>
          <a:xfrm>
            <a:off x="3046411" y="4902200"/>
            <a:ext cx="501649" cy="234949"/>
            <a:chOff x="3600" y="219"/>
            <a:chExt cx="359" cy="174"/>
          </a:xfrm>
        </p:grpSpPr>
        <p:sp>
          <p:nvSpPr>
            <p:cNvPr id="353" name="Shape 35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4" name="Shape 35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Shape 35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" name="Shape 35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58" name="Shape 35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59" name="Shape 359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Shape 36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Shape 36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62" name="Shape 362"/>
            <p:cNvGrpSpPr/>
            <p:nvPr/>
          </p:nvGrpSpPr>
          <p:grpSpPr>
            <a:xfrm flipH="1" rot="10800000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63" name="Shape 363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Shape 36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Shape 36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66" name="Shape 366"/>
          <p:cNvGrpSpPr/>
          <p:nvPr/>
        </p:nvGrpSpPr>
        <p:grpSpPr>
          <a:xfrm>
            <a:off x="2436811" y="5391149"/>
            <a:ext cx="500062" cy="233362"/>
            <a:chOff x="3600" y="219"/>
            <a:chExt cx="359" cy="174"/>
          </a:xfrm>
        </p:grpSpPr>
        <p:sp>
          <p:nvSpPr>
            <p:cNvPr id="367" name="Shape 36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Shape 36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" name="Shape 37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72" name="Shape 37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3" name="Shape 373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4" name="Shape 37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Shape 37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76" name="Shape 376"/>
            <p:cNvGrpSpPr/>
            <p:nvPr/>
          </p:nvGrpSpPr>
          <p:grpSpPr>
            <a:xfrm flipH="1" rot="10800000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7" name="Shape 377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8" name="Shape 37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9" name="Shape 37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80" name="Shape 380"/>
          <p:cNvGrpSpPr/>
          <p:nvPr/>
        </p:nvGrpSpPr>
        <p:grpSpPr>
          <a:xfrm>
            <a:off x="1633536" y="5014912"/>
            <a:ext cx="501649" cy="233362"/>
            <a:chOff x="3600" y="219"/>
            <a:chExt cx="359" cy="174"/>
          </a:xfrm>
        </p:grpSpPr>
        <p:sp>
          <p:nvSpPr>
            <p:cNvPr id="381" name="Shape 38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2" name="Shape 38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Shape 38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4" name="Shape 38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6" name="Shape 38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87" name="Shape 387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Shape 38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Shape 38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0" name="Shape 390"/>
            <p:cNvGrpSpPr/>
            <p:nvPr/>
          </p:nvGrpSpPr>
          <p:grpSpPr>
            <a:xfrm flipH="1" rot="10800000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91" name="Shape 391"/>
              <p:cNvCxnSpPr/>
              <p:nvPr/>
            </p:nvCxnSpPr>
            <p:spPr>
              <a:xfrm flipH="1" rot="10800000">
                <a:off x="2847" y="848"/>
                <a:ext cx="50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Shape 39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Shape 39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394" name="Shape 394"/>
          <p:cNvCxnSpPr/>
          <p:nvPr/>
        </p:nvCxnSpPr>
        <p:spPr>
          <a:xfrm flipH="1" rot="10800000">
            <a:off x="1889125" y="5246686"/>
            <a:ext cx="1587" cy="230188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5" name="Shape 395"/>
          <p:cNvGrpSpPr/>
          <p:nvPr/>
        </p:nvGrpSpPr>
        <p:grpSpPr>
          <a:xfrm>
            <a:off x="4292600" y="2819400"/>
            <a:ext cx="7842249" cy="4216399"/>
            <a:chOff x="0" y="1030"/>
            <a:chExt cx="5759" cy="3289"/>
          </a:xfrm>
        </p:grpSpPr>
        <p:pic>
          <p:nvPicPr>
            <p:cNvPr descr="Us09lt" id="396" name="Shape 39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1035"/>
              <a:ext cx="5759" cy="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Shape 397"/>
            <p:cNvPicPr preferRelativeResize="0"/>
            <p:nvPr/>
          </p:nvPicPr>
          <p:blipFill rotWithShape="1">
            <a:blip r:embed="rId12">
              <a:alphaModFix/>
            </a:blip>
            <a:srcRect b="43443" l="0" r="52026" t="0"/>
            <a:stretch/>
          </p:blipFill>
          <p:spPr>
            <a:xfrm>
              <a:off x="127" y="3936"/>
              <a:ext cx="1213" cy="3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8" name="Shape 398"/>
            <p:cNvGrpSpPr/>
            <p:nvPr/>
          </p:nvGrpSpPr>
          <p:grpSpPr>
            <a:xfrm>
              <a:off x="235" y="1030"/>
              <a:ext cx="4755" cy="2998"/>
              <a:chOff x="235" y="1030"/>
              <a:chExt cx="4755" cy="2998"/>
            </a:xfrm>
          </p:grpSpPr>
          <p:sp>
            <p:nvSpPr>
              <p:cNvPr id="399" name="Shape 399"/>
              <p:cNvSpPr/>
              <p:nvPr/>
            </p:nvSpPr>
            <p:spPr>
              <a:xfrm flipH="1">
                <a:off x="4141" y="2571"/>
                <a:ext cx="581" cy="666"/>
              </a:xfrm>
              <a:custGeom>
                <a:pathLst>
                  <a:path extrusionOk="0" fill="none" h="120000" w="12000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</a:path>
                  <a:path extrusionOk="0" h="120000" w="12000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  <a:lnTo>
                      <a:pt x="15840" y="120000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0" name="Shape 400"/>
              <p:cNvSpPr/>
              <p:nvPr/>
            </p:nvSpPr>
            <p:spPr>
              <a:xfrm flipH="1" rot="5400000">
                <a:off x="3339" y="2898"/>
                <a:ext cx="581" cy="1677"/>
              </a:xfrm>
              <a:custGeom>
                <a:pathLst>
                  <a:path extrusionOk="0" fill="none" h="120000" w="12000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</a:path>
                  <a:path extrusionOk="0" h="120000" w="12000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2781" y="2327"/>
                <a:ext cx="2062" cy="1118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02" name="Shape 402"/>
              <p:cNvCxnSpPr/>
              <p:nvPr/>
            </p:nvCxnSpPr>
            <p:spPr>
              <a:xfrm flipH="1">
                <a:off x="2832" y="2734"/>
                <a:ext cx="263" cy="708"/>
              </a:xfrm>
              <a:prstGeom prst="straightConnector1">
                <a:avLst/>
              </a:pr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3" name="Shape 403"/>
              <p:cNvSpPr/>
              <p:nvPr/>
            </p:nvSpPr>
            <p:spPr>
              <a:xfrm>
                <a:off x="3672" y="2294"/>
                <a:ext cx="1190" cy="44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cap="flat" cmpd="sng" w="38100">
                <a:solidFill>
                  <a:srgbClr val="99009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4" name="Shape 404"/>
              <p:cNvSpPr/>
              <p:nvPr/>
            </p:nvSpPr>
            <p:spPr>
              <a:xfrm flipH="1">
                <a:off x="846" y="1030"/>
                <a:ext cx="2269" cy="2386"/>
              </a:xfrm>
              <a:custGeom>
                <a:pathLst>
                  <a:path extrusionOk="0" fill="none" h="120000" w="12000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extrusionOk="0" h="120000" w="12000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5" name="Shape 405"/>
              <p:cNvSpPr/>
              <p:nvPr/>
            </p:nvSpPr>
            <p:spPr>
              <a:xfrm flipH="1">
                <a:off x="235" y="1242"/>
                <a:ext cx="627" cy="1759"/>
              </a:xfrm>
              <a:custGeom>
                <a:pathLst>
                  <a:path extrusionOk="0" fill="none" h="120000" w="12000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</a:path>
                  <a:path extrusionOk="0" h="120000" w="12000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  <a:lnTo>
                      <a:pt x="0" y="60240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6" name="Shape 406"/>
              <p:cNvSpPr/>
              <p:nvPr/>
            </p:nvSpPr>
            <p:spPr>
              <a:xfrm flipH="1">
                <a:off x="440" y="1252"/>
                <a:ext cx="845" cy="1247"/>
              </a:xfrm>
              <a:custGeom>
                <a:pathLst>
                  <a:path extrusionOk="0" fill="none" h="120000" w="12000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extrusionOk="0" h="120000" w="12000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07" name="Shape 407"/>
              <p:cNvCxnSpPr/>
              <p:nvPr/>
            </p:nvCxnSpPr>
            <p:spPr>
              <a:xfrm flipH="1" rot="10800000">
                <a:off x="459" y="2390"/>
                <a:ext cx="121" cy="79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Shape 408"/>
              <p:cNvCxnSpPr/>
              <p:nvPr/>
            </p:nvCxnSpPr>
            <p:spPr>
              <a:xfrm flipH="1" rot="10800000">
                <a:off x="490" y="2434"/>
                <a:ext cx="121" cy="79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9" name="Shape 409"/>
              <p:cNvSpPr/>
              <p:nvPr/>
            </p:nvSpPr>
            <p:spPr>
              <a:xfrm flipH="1">
                <a:off x="491" y="1257"/>
                <a:ext cx="845" cy="1247"/>
              </a:xfrm>
              <a:custGeom>
                <a:pathLst>
                  <a:path extrusionOk="0" fill="none" h="120000" w="12000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extrusionOk="0" h="120000" w="12000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10" name="Shape 410"/>
              <p:cNvCxnSpPr/>
              <p:nvPr/>
            </p:nvCxnSpPr>
            <p:spPr>
              <a:xfrm>
                <a:off x="463" y="2527"/>
                <a:ext cx="317" cy="463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1" name="Shape 411"/>
              <p:cNvCxnSpPr/>
              <p:nvPr/>
            </p:nvCxnSpPr>
            <p:spPr>
              <a:xfrm flipH="1" rot="10800000">
                <a:off x="600" y="1272"/>
                <a:ext cx="226" cy="1109"/>
              </a:xfrm>
              <a:prstGeom prst="straightConnector1">
                <a:avLst/>
              </a:pr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12" name="Shape 412"/>
              <p:cNvSpPr/>
              <p:nvPr/>
            </p:nvSpPr>
            <p:spPr>
              <a:xfrm flipH="1" rot="10800000">
                <a:off x="498" y="2417"/>
                <a:ext cx="4233" cy="528"/>
              </a:xfrm>
              <a:custGeom>
                <a:pathLst>
                  <a:path extrusionOk="0" fill="none" h="120000" w="12000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</a:path>
                  <a:path extrusionOk="0" h="120000" w="12000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  <a:lnTo>
                      <a:pt x="59421" y="12000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3" name="Shape 413"/>
              <p:cNvSpPr/>
              <p:nvPr/>
            </p:nvSpPr>
            <p:spPr>
              <a:xfrm flipH="1">
                <a:off x="605" y="2297"/>
                <a:ext cx="2479" cy="1141"/>
              </a:xfrm>
              <a:custGeom>
                <a:pathLst>
                  <a:path extrusionOk="0" fill="none" h="120000" w="12000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extrusionOk="0" h="120000" w="12000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14" name="Shape 414"/>
              <p:cNvCxnSpPr/>
              <p:nvPr/>
            </p:nvCxnSpPr>
            <p:spPr>
              <a:xfrm rot="10800000">
                <a:off x="596" y="2414"/>
                <a:ext cx="181" cy="572"/>
              </a:xfrm>
              <a:prstGeom prst="straightConnector1">
                <a:avLst/>
              </a:pr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15" name="Shape 415"/>
              <p:cNvSpPr/>
              <p:nvPr/>
            </p:nvSpPr>
            <p:spPr>
              <a:xfrm flipH="1" rot="10800000">
                <a:off x="617" y="2395"/>
                <a:ext cx="4111" cy="491"/>
              </a:xfrm>
              <a:custGeom>
                <a:pathLst>
                  <a:path extrusionOk="0" fill="none" h="120000" w="12000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</a:path>
                  <a:path extrusionOk="0" h="120000" w="12000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  <a:lnTo>
                      <a:pt x="61935" y="120000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590" y="2327"/>
                <a:ext cx="4272" cy="145"/>
              </a:xfrm>
              <a:custGeom>
                <a:pathLst>
                  <a:path extrusionOk="0" h="120000" w="120000">
                    <a:moveTo>
                      <a:pt x="0" y="67397"/>
                    </a:moveTo>
                    <a:lnTo>
                      <a:pt x="40337" y="119999"/>
                    </a:lnTo>
                    <a:lnTo>
                      <a:pt x="65870" y="119999"/>
                    </a:lnTo>
                    <a:lnTo>
                      <a:pt x="84269" y="82191"/>
                    </a:lnTo>
                    <a:lnTo>
                      <a:pt x="100589" y="67397"/>
                    </a:lnTo>
                    <a:lnTo>
                      <a:pt x="112865" y="8219"/>
                    </a:lnTo>
                    <a:lnTo>
                      <a:pt x="120000" y="0"/>
                    </a:lnTo>
                  </a:path>
                </a:pathLst>
              </a:cu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7" name="Shape 417"/>
              <p:cNvSpPr/>
              <p:nvPr/>
            </p:nvSpPr>
            <p:spPr>
              <a:xfrm flipH="1" rot="5400000">
                <a:off x="1091" y="1781"/>
                <a:ext cx="481" cy="1439"/>
              </a:xfrm>
              <a:custGeom>
                <a:pathLst>
                  <a:path extrusionOk="0" fill="none" h="120000" w="12000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extrusionOk="0" h="120000" w="12000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8" name="Shape 418"/>
              <p:cNvSpPr/>
              <p:nvPr/>
            </p:nvSpPr>
            <p:spPr>
              <a:xfrm flipH="1" rot="5400000">
                <a:off x="1097" y="1742"/>
                <a:ext cx="481" cy="1439"/>
              </a:xfrm>
              <a:custGeom>
                <a:pathLst>
                  <a:path extrusionOk="0" fill="none" h="120000" w="12000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extrusionOk="0" h="120000" w="12000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19" name="Shape 419"/>
              <p:cNvCxnSpPr/>
              <p:nvPr/>
            </p:nvCxnSpPr>
            <p:spPr>
              <a:xfrm>
                <a:off x="2072" y="2337"/>
                <a:ext cx="980" cy="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Shape 420"/>
              <p:cNvCxnSpPr/>
              <p:nvPr/>
            </p:nvCxnSpPr>
            <p:spPr>
              <a:xfrm>
                <a:off x="2087" y="2297"/>
                <a:ext cx="980" cy="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1" name="Shape 421"/>
              <p:cNvSpPr/>
              <p:nvPr/>
            </p:nvSpPr>
            <p:spPr>
              <a:xfrm flipH="1" rot="5400000">
                <a:off x="4111" y="1687"/>
                <a:ext cx="361" cy="1301"/>
              </a:xfrm>
              <a:custGeom>
                <a:pathLst>
                  <a:path extrusionOk="0" fill="none" h="120000" w="12000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</a:path>
                  <a:path extrusionOk="0" h="120000" w="12000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  <a:lnTo>
                      <a:pt x="0" y="33146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872" y="1235"/>
                <a:ext cx="3999" cy="1081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46361" y="51460"/>
                    </a:lnTo>
                    <a:lnTo>
                      <a:pt x="80990" y="87726"/>
                    </a:lnTo>
                    <a:lnTo>
                      <a:pt x="96834" y="100924"/>
                    </a:lnTo>
                    <a:lnTo>
                      <a:pt x="108537" y="111016"/>
                    </a:lnTo>
                    <a:lnTo>
                      <a:pt x="120000" y="120000"/>
                    </a:lnTo>
                  </a:path>
                </a:pathLst>
              </a:cu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23" name="Shape 423"/>
              <p:cNvCxnSpPr/>
              <p:nvPr/>
            </p:nvCxnSpPr>
            <p:spPr>
              <a:xfrm>
                <a:off x="844" y="1281"/>
                <a:ext cx="2808" cy="999"/>
              </a:xfrm>
              <a:prstGeom prst="straightConnector1">
                <a:avLst/>
              </a:pr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4" name="Shape 424"/>
              <p:cNvSpPr/>
              <p:nvPr/>
            </p:nvSpPr>
            <p:spPr>
              <a:xfrm>
                <a:off x="609" y="2090"/>
                <a:ext cx="3053" cy="282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6797" y="57872"/>
                    </a:lnTo>
                    <a:lnTo>
                      <a:pt x="11787" y="31063"/>
                    </a:lnTo>
                    <a:lnTo>
                      <a:pt x="16424" y="19574"/>
                    </a:lnTo>
                    <a:lnTo>
                      <a:pt x="23929" y="7659"/>
                    </a:lnTo>
                    <a:lnTo>
                      <a:pt x="35363" y="0"/>
                    </a:lnTo>
                    <a:lnTo>
                      <a:pt x="48565" y="3829"/>
                    </a:lnTo>
                    <a:lnTo>
                      <a:pt x="120000" y="85106"/>
                    </a:ln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25" name="Shape 425"/>
              <p:cNvCxnSpPr/>
              <p:nvPr/>
            </p:nvCxnSpPr>
            <p:spPr>
              <a:xfrm>
                <a:off x="3645" y="2290"/>
                <a:ext cx="154" cy="24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6" name="Shape 426"/>
              <p:cNvSpPr/>
              <p:nvPr/>
            </p:nvSpPr>
            <p:spPr>
              <a:xfrm>
                <a:off x="3781" y="2337"/>
                <a:ext cx="1100" cy="200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39709" y="97800"/>
                    </a:lnTo>
                    <a:lnTo>
                      <a:pt x="60545" y="65400"/>
                    </a:lnTo>
                    <a:lnTo>
                      <a:pt x="84327" y="21600"/>
                    </a:lnTo>
                    <a:lnTo>
                      <a:pt x="120000" y="0"/>
                    </a:ln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7" name="Shape 427"/>
              <p:cNvSpPr/>
              <p:nvPr/>
            </p:nvSpPr>
            <p:spPr>
              <a:xfrm flipH="1">
                <a:off x="3064" y="2584"/>
                <a:ext cx="1688" cy="434"/>
              </a:xfrm>
              <a:custGeom>
                <a:pathLst>
                  <a:path extrusionOk="0" fill="none" h="120000" w="12000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</a:path>
                  <a:path extrusionOk="0" h="120000" w="12000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  <a:lnTo>
                      <a:pt x="60685" y="20069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rgbClr val="99009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8" name="Shape 428"/>
              <p:cNvSpPr/>
              <p:nvPr/>
            </p:nvSpPr>
            <p:spPr>
              <a:xfrm flipH="1" rot="10800000">
                <a:off x="3956" y="2453"/>
                <a:ext cx="853" cy="783"/>
              </a:xfrm>
              <a:custGeom>
                <a:pathLst>
                  <a:path extrusionOk="0" fill="none" h="120000" w="12000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</a:path>
                  <a:path extrusionOk="0" h="120000" w="12000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  <a:lnTo>
                      <a:pt x="0" y="88907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9" name="Shape 429"/>
              <p:cNvSpPr/>
              <p:nvPr/>
            </p:nvSpPr>
            <p:spPr>
              <a:xfrm flipH="1" rot="10800000">
                <a:off x="4108" y="2429"/>
                <a:ext cx="743" cy="833"/>
              </a:xfrm>
              <a:custGeom>
                <a:pathLst>
                  <a:path extrusionOk="0" fill="none" h="120000" w="12000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</a:path>
                  <a:path extrusionOk="0" h="120000" w="12000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  <a:lnTo>
                      <a:pt x="0" y="79361"/>
                    </a:lnTo>
                    <a:close/>
                  </a:path>
                </a:pathLst>
              </a:cu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0" name="Shape 430"/>
              <p:cNvSpPr/>
              <p:nvPr/>
            </p:nvSpPr>
            <p:spPr>
              <a:xfrm flipH="1" rot="10800000">
                <a:off x="4131" y="2422"/>
                <a:ext cx="816" cy="1430"/>
              </a:xfrm>
              <a:custGeom>
                <a:pathLst>
                  <a:path extrusionOk="0" fill="none" h="120000" w="12000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</a:path>
                  <a:path extrusionOk="0" h="120000" w="12000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  <a:lnTo>
                      <a:pt x="0" y="71555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31" name="Shape 431"/>
              <p:cNvCxnSpPr/>
              <p:nvPr/>
            </p:nvCxnSpPr>
            <p:spPr>
              <a:xfrm>
                <a:off x="4118" y="3236"/>
                <a:ext cx="371" cy="63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2" name="Shape 432"/>
              <p:cNvSpPr/>
              <p:nvPr/>
            </p:nvSpPr>
            <p:spPr>
              <a:xfrm flipH="1">
                <a:off x="779" y="2348"/>
                <a:ext cx="2046" cy="1124"/>
              </a:xfrm>
              <a:custGeom>
                <a:pathLst>
                  <a:path extrusionOk="0" fill="none" h="120000" w="12000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</a:path>
                  <a:path extrusionOk="0" h="120000" w="12000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33" name="Shape 433"/>
              <p:cNvCxnSpPr/>
              <p:nvPr/>
            </p:nvCxnSpPr>
            <p:spPr>
              <a:xfrm flipH="1" rot="10800000">
                <a:off x="4779" y="2355"/>
                <a:ext cx="84" cy="62"/>
              </a:xfrm>
              <a:prstGeom prst="straightConnector1">
                <a:avLst/>
              </a:pr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4" name="Shape 434"/>
              <p:cNvCxnSpPr/>
              <p:nvPr/>
            </p:nvCxnSpPr>
            <p:spPr>
              <a:xfrm flipH="1" rot="10800000">
                <a:off x="4890" y="2214"/>
                <a:ext cx="54" cy="122"/>
              </a:xfrm>
              <a:prstGeom prst="straightConnector1">
                <a:avLst/>
              </a:pr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5" name="Shape 435"/>
              <p:cNvSpPr/>
              <p:nvPr/>
            </p:nvSpPr>
            <p:spPr>
              <a:xfrm>
                <a:off x="4784" y="2193"/>
                <a:ext cx="207" cy="265"/>
              </a:xfrm>
              <a:custGeom>
                <a:pathLst>
                  <a:path extrusionOk="0" fill="none" h="120000" w="12000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</a:path>
                  <a:path extrusionOk="0" h="120000" w="12000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  <a:lnTo>
                      <a:pt x="38470" y="35260"/>
                    </a:lnTo>
                    <a:close/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3650" y="2263"/>
                <a:ext cx="1190" cy="44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cap="flat" cmpd="sng" w="38100">
                <a:solidFill>
                  <a:srgbClr val="99009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37" name="Shape 437"/>
              <p:cNvCxnSpPr/>
              <p:nvPr/>
            </p:nvCxnSpPr>
            <p:spPr>
              <a:xfrm flipH="1">
                <a:off x="3099" y="2313"/>
                <a:ext cx="548" cy="406"/>
              </a:xfrm>
              <a:prstGeom prst="straightConnector1">
                <a:avLst/>
              </a:prstGeom>
              <a:noFill/>
              <a:ln cap="flat" cmpd="sng" w="508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8" name="Shape 438"/>
              <p:cNvSpPr/>
              <p:nvPr/>
            </p:nvSpPr>
            <p:spPr>
              <a:xfrm>
                <a:off x="2820" y="3238"/>
                <a:ext cx="1295" cy="185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9" name="Shape 439"/>
              <p:cNvSpPr/>
              <p:nvPr/>
            </p:nvSpPr>
            <p:spPr>
              <a:xfrm flipH="1">
                <a:off x="395" y="1332"/>
                <a:ext cx="343" cy="1177"/>
              </a:xfrm>
              <a:custGeom>
                <a:pathLst>
                  <a:path extrusionOk="0" fill="none" h="120000" w="12000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</a:path>
                  <a:path extrusionOk="0" h="120000" w="12000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  <a:lnTo>
                      <a:pt x="28231" y="73344"/>
                    </a:lnTo>
                    <a:close/>
                  </a:path>
                </a:pathLst>
              </a:cu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40" name="Shape 440"/>
              <p:cNvCxnSpPr/>
              <p:nvPr/>
            </p:nvCxnSpPr>
            <p:spPr>
              <a:xfrm flipH="1">
                <a:off x="2773" y="2728"/>
                <a:ext cx="263" cy="708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41" name="Shape 441"/>
            <p:cNvGrpSpPr/>
            <p:nvPr/>
          </p:nvGrpSpPr>
          <p:grpSpPr>
            <a:xfrm>
              <a:off x="400" y="1185"/>
              <a:ext cx="4628" cy="2755"/>
              <a:chOff x="400" y="1185"/>
              <a:chExt cx="4628" cy="2755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782" y="1185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443" name="Shape 443"/>
              <p:cNvGrpSpPr/>
              <p:nvPr/>
            </p:nvGrpSpPr>
            <p:grpSpPr>
              <a:xfrm>
                <a:off x="400" y="2120"/>
                <a:ext cx="4628" cy="1819"/>
                <a:chOff x="400" y="2120"/>
                <a:chExt cx="4628" cy="1819"/>
              </a:xfrm>
            </p:grpSpPr>
            <p:sp>
              <p:nvSpPr>
                <p:cNvPr id="444" name="Shape 444"/>
                <p:cNvSpPr/>
                <p:nvPr/>
              </p:nvSpPr>
              <p:spPr>
                <a:xfrm>
                  <a:off x="400" y="2428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5" name="Shape 445"/>
                <p:cNvSpPr/>
                <p:nvPr/>
              </p:nvSpPr>
              <p:spPr>
                <a:xfrm>
                  <a:off x="2018" y="225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6" name="Shape 446"/>
                <p:cNvSpPr/>
                <p:nvPr/>
              </p:nvSpPr>
              <p:spPr>
                <a:xfrm>
                  <a:off x="532" y="233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3733" y="2479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8" name="Shape 448"/>
                <p:cNvSpPr/>
                <p:nvPr/>
              </p:nvSpPr>
              <p:spPr>
                <a:xfrm>
                  <a:off x="3591" y="22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9" name="Shape 449"/>
                <p:cNvSpPr/>
                <p:nvPr/>
              </p:nvSpPr>
              <p:spPr>
                <a:xfrm>
                  <a:off x="4054" y="3167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0" name="Shape 450"/>
                <p:cNvSpPr/>
                <p:nvPr/>
              </p:nvSpPr>
              <p:spPr>
                <a:xfrm>
                  <a:off x="4400" y="380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705" y="292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2" name="Shape 452"/>
                <p:cNvSpPr/>
                <p:nvPr/>
              </p:nvSpPr>
              <p:spPr>
                <a:xfrm>
                  <a:off x="3000" y="2665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3" name="Shape 453"/>
                <p:cNvSpPr/>
                <p:nvPr/>
              </p:nvSpPr>
              <p:spPr>
                <a:xfrm>
                  <a:off x="2727" y="336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4" name="Shape 454"/>
                <p:cNvSpPr/>
                <p:nvPr/>
              </p:nvSpPr>
              <p:spPr>
                <a:xfrm>
                  <a:off x="4809" y="22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5" name="Shape 455"/>
                <p:cNvSpPr/>
                <p:nvPr/>
              </p:nvSpPr>
              <p:spPr>
                <a:xfrm>
                  <a:off x="4663" y="250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6" name="Shape 456"/>
                <p:cNvSpPr/>
                <p:nvPr/>
              </p:nvSpPr>
              <p:spPr>
                <a:xfrm>
                  <a:off x="4890" y="21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7" name="Shape 457"/>
                <p:cNvSpPr/>
                <p:nvPr/>
              </p:nvSpPr>
              <p:spPr>
                <a:xfrm>
                  <a:off x="4681" y="23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458" name="Shape 458"/>
              <p:cNvSpPr/>
              <p:nvPr/>
            </p:nvSpPr>
            <p:spPr>
              <a:xfrm>
                <a:off x="715" y="1298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59" name="Shape 459"/>
            <p:cNvGrpSpPr/>
            <p:nvPr/>
          </p:nvGrpSpPr>
          <p:grpSpPr>
            <a:xfrm>
              <a:off x="293" y="1161"/>
              <a:ext cx="5418" cy="2982"/>
              <a:chOff x="293" y="1161"/>
              <a:chExt cx="5418" cy="2982"/>
            </a:xfrm>
          </p:grpSpPr>
          <p:sp>
            <p:nvSpPr>
              <p:cNvPr id="460" name="Shape 460"/>
              <p:cNvSpPr txBox="1"/>
              <p:nvPr/>
            </p:nvSpPr>
            <p:spPr>
              <a:xfrm>
                <a:off x="871" y="1161"/>
                <a:ext cx="4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Seattle</a:t>
                </a:r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3736" y="3284"/>
                <a:ext cx="499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Atlanta</a:t>
                </a:r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3134" y="2229"/>
                <a:ext cx="558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Chicago</a:t>
                </a:r>
              </a:p>
            </p:txBody>
          </p:sp>
          <p:sp>
            <p:nvSpPr>
              <p:cNvPr id="463" name="Shape 463"/>
              <p:cNvSpPr txBox="1"/>
              <p:nvPr/>
            </p:nvSpPr>
            <p:spPr>
              <a:xfrm>
                <a:off x="3418" y="2579"/>
                <a:ext cx="67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Roachdale</a:t>
                </a:r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401" y="2177"/>
                <a:ext cx="59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Stockton</a:t>
                </a:r>
              </a:p>
            </p:txBody>
          </p:sp>
          <p:sp>
            <p:nvSpPr>
              <p:cNvPr id="465" name="Shape 465"/>
              <p:cNvSpPr txBox="1"/>
              <p:nvPr/>
            </p:nvSpPr>
            <p:spPr>
              <a:xfrm>
                <a:off x="293" y="2537"/>
                <a:ext cx="60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San Jose</a:t>
                </a:r>
              </a:p>
            </p:txBody>
          </p:sp>
          <p:sp>
            <p:nvSpPr>
              <p:cNvPr id="466" name="Shape 466"/>
              <p:cNvSpPr txBox="1"/>
              <p:nvPr/>
            </p:nvSpPr>
            <p:spPr>
              <a:xfrm>
                <a:off x="655" y="3051"/>
                <a:ext cx="5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Anaheim</a:t>
                </a:r>
              </a:p>
            </p:txBody>
          </p:sp>
          <p:sp>
            <p:nvSpPr>
              <p:cNvPr id="467" name="Shape 467"/>
              <p:cNvSpPr txBox="1"/>
              <p:nvPr/>
            </p:nvSpPr>
            <p:spPr>
              <a:xfrm>
                <a:off x="2447" y="3483"/>
                <a:ext cx="684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Fort Worth</a:t>
                </a:r>
              </a:p>
            </p:txBody>
          </p:sp>
          <p:sp>
            <p:nvSpPr>
              <p:cNvPr id="468" name="Shape 468"/>
              <p:cNvSpPr txBox="1"/>
              <p:nvPr/>
            </p:nvSpPr>
            <p:spPr>
              <a:xfrm>
                <a:off x="4213" y="3906"/>
                <a:ext cx="5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Orlando</a:t>
                </a:r>
              </a:p>
            </p:txBody>
          </p:sp>
          <p:sp>
            <p:nvSpPr>
              <p:cNvPr id="469" name="Shape 469"/>
              <p:cNvSpPr txBox="1"/>
              <p:nvPr/>
            </p:nvSpPr>
            <p:spPr>
              <a:xfrm>
                <a:off x="2342" y="2662"/>
                <a:ext cx="74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Kansas City</a:t>
                </a:r>
              </a:p>
            </p:txBody>
          </p:sp>
          <p:sp>
            <p:nvSpPr>
              <p:cNvPr id="470" name="Shape 470"/>
              <p:cNvSpPr txBox="1"/>
              <p:nvPr/>
            </p:nvSpPr>
            <p:spPr>
              <a:xfrm>
                <a:off x="2139" y="2217"/>
                <a:ext cx="6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Cheyenne</a:t>
                </a:r>
              </a:p>
            </p:txBody>
          </p:sp>
          <p:sp>
            <p:nvSpPr>
              <p:cNvPr id="471" name="Shape 471"/>
              <p:cNvSpPr txBox="1"/>
              <p:nvPr/>
            </p:nvSpPr>
            <p:spPr>
              <a:xfrm>
                <a:off x="5004" y="2094"/>
                <a:ext cx="62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New York</a:t>
                </a:r>
              </a:p>
            </p:txBody>
          </p:sp>
          <p:sp>
            <p:nvSpPr>
              <p:cNvPr id="472" name="Shape 472"/>
              <p:cNvSpPr txBox="1"/>
              <p:nvPr/>
            </p:nvSpPr>
            <p:spPr>
              <a:xfrm>
                <a:off x="4947" y="2252"/>
                <a:ext cx="763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Pennsauken</a:t>
                </a:r>
              </a:p>
            </p:txBody>
          </p:sp>
          <p:sp>
            <p:nvSpPr>
              <p:cNvPr id="473" name="Shape 473"/>
              <p:cNvSpPr txBox="1"/>
              <p:nvPr/>
            </p:nvSpPr>
            <p:spPr>
              <a:xfrm>
                <a:off x="4908" y="2382"/>
                <a:ext cx="42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Relay</a:t>
                </a:r>
              </a:p>
            </p:txBody>
          </p:sp>
          <p:sp>
            <p:nvSpPr>
              <p:cNvPr id="474" name="Shape 474"/>
              <p:cNvSpPr txBox="1"/>
              <p:nvPr/>
            </p:nvSpPr>
            <p:spPr>
              <a:xfrm>
                <a:off x="4879" y="2518"/>
                <a:ext cx="63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Wash. DC</a:t>
                </a:r>
              </a:p>
            </p:txBody>
          </p:sp>
          <p:sp>
            <p:nvSpPr>
              <p:cNvPr id="475" name="Shape 475"/>
              <p:cNvSpPr txBox="1"/>
              <p:nvPr/>
            </p:nvSpPr>
            <p:spPr>
              <a:xfrm>
                <a:off x="798" y="1296"/>
                <a:ext cx="54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Tacoma</a:t>
                </a:r>
              </a:p>
            </p:txBody>
          </p:sp>
        </p:grpSp>
      </p:grpSp>
      <p:grpSp>
        <p:nvGrpSpPr>
          <p:cNvPr id="476" name="Shape 476"/>
          <p:cNvGrpSpPr/>
          <p:nvPr/>
        </p:nvGrpSpPr>
        <p:grpSpPr>
          <a:xfrm>
            <a:off x="9359899" y="2068511"/>
            <a:ext cx="2303463" cy="1069975"/>
            <a:chOff x="3625" y="1252"/>
            <a:chExt cx="1451" cy="674"/>
          </a:xfrm>
        </p:grpSpPr>
        <p:cxnSp>
          <p:nvCxnSpPr>
            <p:cNvPr id="477" name="Shape 477"/>
            <p:cNvCxnSpPr/>
            <p:nvPr/>
          </p:nvCxnSpPr>
          <p:spPr>
            <a:xfrm>
              <a:off x="3625" y="1361"/>
              <a:ext cx="475" cy="0"/>
            </a:xfrm>
            <a:prstGeom prst="straightConnector1">
              <a:avLst/>
            </a:prstGeom>
            <a:noFill/>
            <a:ln cap="flat" cmpd="sng" w="38100">
              <a:solidFill>
                <a:srgbClr val="9900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Shape 478"/>
            <p:cNvCxnSpPr/>
            <p:nvPr/>
          </p:nvCxnSpPr>
          <p:spPr>
            <a:xfrm>
              <a:off x="3643" y="1513"/>
              <a:ext cx="475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Shape 479"/>
            <p:cNvCxnSpPr/>
            <p:nvPr/>
          </p:nvCxnSpPr>
          <p:spPr>
            <a:xfrm>
              <a:off x="3643" y="1684"/>
              <a:ext cx="475" cy="0"/>
            </a:xfrm>
            <a:prstGeom prst="straightConnector1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Shape 480"/>
            <p:cNvCxnSpPr/>
            <p:nvPr/>
          </p:nvCxnSpPr>
          <p:spPr>
            <a:xfrm>
              <a:off x="3643" y="1831"/>
              <a:ext cx="475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1" name="Shape 481"/>
            <p:cNvSpPr txBox="1"/>
            <p:nvPr/>
          </p:nvSpPr>
          <p:spPr>
            <a:xfrm>
              <a:off x="4111" y="1252"/>
              <a:ext cx="965" cy="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rgbClr val="990099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DS3 (45 Mbps)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accent2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OC3 (155 Mbps)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rgbClr val="FF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OC12 (622 Mbps)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OC48 (2.4 Gbps)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628" name="Shape 1628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629" name="Shape 162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630" name="Shape 163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631" name="Shape 163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632" name="Shape 163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633" name="Shape 163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634" name="Shape 163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635" name="Shape 163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636" name="Shape 163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637" name="Shape 1637"/>
          <p:cNvCxnSpPr>
            <a:stCxn id="1629" idx="7"/>
            <a:endCxn id="1632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38" name="Shape 1638"/>
          <p:cNvCxnSpPr>
            <a:stCxn id="1629" idx="6"/>
            <a:endCxn id="163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39" name="Shape 1639"/>
          <p:cNvCxnSpPr>
            <a:stCxn id="1629" idx="5"/>
            <a:endCxn id="163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0" name="Shape 1640"/>
          <p:cNvCxnSpPr>
            <a:stCxn id="1633" idx="7"/>
            <a:endCxn id="1630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1" name="Shape 1641"/>
          <p:cNvCxnSpPr>
            <a:stCxn id="1635" idx="7"/>
            <a:endCxn id="1630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2" name="Shape 1642"/>
          <p:cNvCxnSpPr>
            <a:stCxn id="1633" idx="5"/>
            <a:endCxn id="163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3" name="Shape 1643"/>
          <p:cNvCxnSpPr>
            <a:stCxn id="1636" idx="5"/>
            <a:endCxn id="163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4" name="Shape 1644"/>
          <p:cNvCxnSpPr>
            <a:stCxn id="1636" idx="6"/>
            <a:endCxn id="1635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5" name="Shape 1645"/>
          <p:cNvCxnSpPr>
            <a:stCxn id="1635" idx="4"/>
            <a:endCxn id="163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6" name="Shape 1646"/>
          <p:cNvCxnSpPr>
            <a:stCxn id="1630" idx="3"/>
            <a:endCxn id="163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7" name="Shape 1647"/>
          <p:cNvCxnSpPr>
            <a:stCxn id="1633" idx="4"/>
            <a:endCxn id="163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8" name="Shape 1648"/>
          <p:cNvCxnSpPr>
            <a:stCxn id="1634" idx="6"/>
            <a:endCxn id="1636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9" name="Shape 1649"/>
          <p:cNvCxnSpPr>
            <a:stCxn id="1632" idx="6"/>
            <a:endCxn id="1630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50" name="Shape 1650"/>
          <p:cNvCxnSpPr>
            <a:stCxn id="1634" idx="6"/>
            <a:endCxn id="1631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51" name="Shape 1651"/>
          <p:cNvCxnSpPr>
            <a:stCxn id="1630" idx="5"/>
            <a:endCxn id="163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652" name="Shape 165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653" name="Shape 165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657" name="Shape 165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658" name="Shape 165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659" name="Shape 165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660" name="Shape 166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661" name="Shape 166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662" name="Shape 166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663" name="Shape 166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664" name="Shape 166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665" name="Shape 166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666" name="Shape 166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667" name="Shape 166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2" name="Shape 167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673" name="Shape 1673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5, 6, 7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t }</a:t>
            </a:r>
          </a:p>
        </p:txBody>
      </p:sp>
      <p:sp>
        <p:nvSpPr>
          <p:cNvPr id="1674" name="Shape 167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7" name="Shape 167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8" name="Shape 167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79" name="Shape 167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0" name="Shape 168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681" name="Shape 168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2" name="Shape 168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683" name="Shape 168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4" name="Shape 168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7" name="Shape 168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9" name="Shape 168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690" name="Shape 16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691" name="Shape 1691"/>
          <p:cNvSpPr/>
          <p:nvPr/>
        </p:nvSpPr>
        <p:spPr>
          <a:xfrm>
            <a:off x="252870" y="2885441"/>
            <a:ext cx="12137812" cy="6759786"/>
          </a:xfrm>
          <a:custGeom>
            <a:pathLst>
              <a:path extrusionOk="0" h="120000" w="12000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2" name="Shape 169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93" name="Shape 169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694" name="Shape 169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95" name="Shape 169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696" name="Shape 169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97" name="Shape 169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98" name="Shape 169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699" name="Shape 169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00" name="Shape 170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701" name="Shape 170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707" name="Shape 1707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708" name="Shape 170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710" name="Shape 171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711" name="Shape 171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712" name="Shape 171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713" name="Shape 171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715" name="Shape 171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716" name="Shape 1716"/>
          <p:cNvCxnSpPr>
            <a:stCxn id="1708" idx="7"/>
            <a:endCxn id="1711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17" name="Shape 1717"/>
          <p:cNvCxnSpPr>
            <a:stCxn id="1708" idx="6"/>
            <a:endCxn id="171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18" name="Shape 1718"/>
          <p:cNvCxnSpPr>
            <a:stCxn id="1708" idx="5"/>
            <a:endCxn id="171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19" name="Shape 1719"/>
          <p:cNvCxnSpPr>
            <a:stCxn id="1712" idx="7"/>
            <a:endCxn id="1709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20" name="Shape 1720"/>
          <p:cNvCxnSpPr>
            <a:stCxn id="1714" idx="7"/>
            <a:endCxn id="1709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21" name="Shape 1721"/>
          <p:cNvCxnSpPr>
            <a:stCxn id="1712" idx="5"/>
            <a:endCxn id="171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22" name="Shape 1722"/>
          <p:cNvCxnSpPr>
            <a:stCxn id="1715" idx="5"/>
            <a:endCxn id="171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23" name="Shape 1723"/>
          <p:cNvCxnSpPr>
            <a:stCxn id="1715" idx="6"/>
            <a:endCxn id="1714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24" name="Shape 1724"/>
          <p:cNvCxnSpPr>
            <a:stCxn id="1714" idx="4"/>
            <a:endCxn id="171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25" name="Shape 1725"/>
          <p:cNvCxnSpPr>
            <a:stCxn id="1709" idx="3"/>
            <a:endCxn id="171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26" name="Shape 1726"/>
          <p:cNvCxnSpPr>
            <a:stCxn id="1712" idx="4"/>
            <a:endCxn id="171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27" name="Shape 1727"/>
          <p:cNvCxnSpPr>
            <a:stCxn id="1713" idx="6"/>
            <a:endCxn id="1715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28" name="Shape 1728"/>
          <p:cNvCxnSpPr>
            <a:stCxn id="1711" idx="6"/>
            <a:endCxn id="1709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29" name="Shape 1729"/>
          <p:cNvCxnSpPr>
            <a:stCxn id="1713" idx="6"/>
            <a:endCxn id="1710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30" name="Shape 1730"/>
          <p:cNvCxnSpPr>
            <a:stCxn id="1709" idx="5"/>
            <a:endCxn id="171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731" name="Shape 173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732" name="Shape 173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733" name="Shape 173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734" name="Shape 173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735" name="Shape 173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736" name="Shape 173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744" name="Shape 174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745" name="Shape 174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746" name="Shape 174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747" name="Shape 17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48" name="Shape 17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49" name="Shape 17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750" name="Shape 17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1" name="Shape 17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752" name="Shape 1752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5, 6, 7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t }</a:t>
            </a:r>
          </a:p>
        </p:txBody>
      </p:sp>
      <p:sp>
        <p:nvSpPr>
          <p:cNvPr id="1753" name="Shape 17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4" name="Shape 17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55" name="Shape 17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6" name="Shape 17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7" name="Shape 17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58" name="Shape 17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59" name="Shape 175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760" name="Shape 176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1" name="Shape 176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762" name="Shape 176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3" name="Shape 176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764" name="Shape 176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5" name="Shape 176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6" name="Shape 176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767" name="Shape 176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8" name="Shape 176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769" name="Shape 176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770" name="Shape 177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71" name="Shape 177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73" name="Shape 177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774" name="Shape 1774"/>
          <p:cNvSpPr/>
          <p:nvPr/>
        </p:nvSpPr>
        <p:spPr>
          <a:xfrm rot="-9897911">
            <a:off x="9308820" y="6330810"/>
            <a:ext cx="248356" cy="447039"/>
          </a:xfrm>
          <a:prstGeom prst="downArrow">
            <a:avLst>
              <a:gd fmla="val 50000" name="adj1"/>
              <a:gd fmla="val 45000" name="adj2"/>
            </a:avLst>
          </a:prstGeom>
          <a:solidFill>
            <a:schemeClr val="accent1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5" name="Shape 1775"/>
          <p:cNvSpPr txBox="1"/>
          <p:nvPr/>
        </p:nvSpPr>
        <p:spPr>
          <a:xfrm>
            <a:off x="8886613" y="6784622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776" name="Shape 177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77" name="Shape 177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779" name="Shape 177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80" name="Shape 178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781" name="Shape 1781"/>
          <p:cNvSpPr/>
          <p:nvPr/>
        </p:nvSpPr>
        <p:spPr>
          <a:xfrm>
            <a:off x="252870" y="2885441"/>
            <a:ext cx="12137812" cy="6759786"/>
          </a:xfrm>
          <a:custGeom>
            <a:pathLst>
              <a:path extrusionOk="0" h="120000" w="12000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2" name="Shape 178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hape 1787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788" name="Shape 1788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789" name="Shape 178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790" name="Shape 179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791" name="Shape 179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792" name="Shape 179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793" name="Shape 179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794" name="Shape 179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795" name="Shape 179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796" name="Shape 179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797" name="Shape 1797"/>
          <p:cNvCxnSpPr>
            <a:stCxn id="1789" idx="7"/>
            <a:endCxn id="1792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98" name="Shape 1798"/>
          <p:cNvCxnSpPr>
            <a:stCxn id="1789" idx="6"/>
            <a:endCxn id="179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99" name="Shape 1799"/>
          <p:cNvCxnSpPr>
            <a:stCxn id="1789" idx="5"/>
            <a:endCxn id="179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00" name="Shape 1800"/>
          <p:cNvCxnSpPr>
            <a:stCxn id="1793" idx="7"/>
            <a:endCxn id="1790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01" name="Shape 1801"/>
          <p:cNvCxnSpPr>
            <a:stCxn id="1795" idx="7"/>
            <a:endCxn id="1790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02" name="Shape 1802"/>
          <p:cNvCxnSpPr>
            <a:stCxn id="1793" idx="5"/>
            <a:endCxn id="179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03" name="Shape 1803"/>
          <p:cNvCxnSpPr>
            <a:stCxn id="1796" idx="5"/>
            <a:endCxn id="179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04" name="Shape 1804"/>
          <p:cNvCxnSpPr>
            <a:stCxn id="1796" idx="6"/>
            <a:endCxn id="1795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05" name="Shape 1805"/>
          <p:cNvCxnSpPr>
            <a:stCxn id="1795" idx="4"/>
            <a:endCxn id="179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06" name="Shape 1806"/>
          <p:cNvCxnSpPr>
            <a:stCxn id="1790" idx="3"/>
            <a:endCxn id="179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07" name="Shape 1807"/>
          <p:cNvCxnSpPr>
            <a:stCxn id="1793" idx="4"/>
            <a:endCxn id="179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08" name="Shape 1808"/>
          <p:cNvCxnSpPr>
            <a:stCxn id="1794" idx="6"/>
            <a:endCxn id="1796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09" name="Shape 1809"/>
          <p:cNvCxnSpPr>
            <a:stCxn id="1792" idx="6"/>
            <a:endCxn id="1790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10" name="Shape 1810"/>
          <p:cNvCxnSpPr>
            <a:stCxn id="1794" idx="6"/>
            <a:endCxn id="1791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11" name="Shape 1811"/>
          <p:cNvCxnSpPr>
            <a:stCxn id="1790" idx="5"/>
            <a:endCxn id="179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812" name="Shape 181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816" name="Shape 181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817" name="Shape 181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818" name="Shape 181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819" name="Shape 181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820" name="Shape 182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821" name="Shape 182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822" name="Shape 182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823" name="Shape 182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824" name="Shape 182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825" name="Shape 182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826" name="Shape 182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827" name="Shape 182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828" name="Shape 182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29" name="Shape 182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0" name="Shape 183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831" name="Shape 183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2" name="Shape 183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833" name="Shape 1833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t }</a:t>
            </a:r>
          </a:p>
        </p:txBody>
      </p:sp>
      <p:sp>
        <p:nvSpPr>
          <p:cNvPr id="1834" name="Shape 183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5" name="Shape 183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36" name="Shape 183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7" name="Shape 183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8" name="Shape 183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39" name="Shape 183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0" name="Shape 184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841" name="Shape 184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2" name="Shape 184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843" name="Shape 184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9" name="Shape 184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850" name="Shape 185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851" name="Shape 1851"/>
          <p:cNvSpPr/>
          <p:nvPr/>
        </p:nvSpPr>
        <p:spPr>
          <a:xfrm>
            <a:off x="252870" y="2838028"/>
            <a:ext cx="12137812" cy="6807199"/>
          </a:xfrm>
          <a:custGeom>
            <a:pathLst>
              <a:path extrusionOk="0" h="120000" w="12000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2" name="Shape 185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53" name="Shape 185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854" name="Shape 185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55" name="Shape 185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856" name="Shape 185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57" name="Shape 185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60" name="Shape 186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861" name="Shape 186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867" name="Shape 1867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868" name="Shape 186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869" name="Shape 186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870" name="Shape 187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871" name="Shape 187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872" name="Shape 187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873" name="Shape 187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874" name="Shape 187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875" name="Shape 187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876" name="Shape 1876"/>
          <p:cNvCxnSpPr>
            <a:stCxn id="1868" idx="7"/>
            <a:endCxn id="1871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77" name="Shape 1877"/>
          <p:cNvCxnSpPr>
            <a:stCxn id="1868" idx="6"/>
            <a:endCxn id="187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78" name="Shape 1878"/>
          <p:cNvCxnSpPr>
            <a:stCxn id="1868" idx="5"/>
            <a:endCxn id="187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79" name="Shape 1879"/>
          <p:cNvCxnSpPr>
            <a:stCxn id="1872" idx="7"/>
            <a:endCxn id="1869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80" name="Shape 1880"/>
          <p:cNvCxnSpPr>
            <a:stCxn id="1874" idx="7"/>
            <a:endCxn id="1869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81" name="Shape 1881"/>
          <p:cNvCxnSpPr>
            <a:stCxn id="1872" idx="5"/>
            <a:endCxn id="187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82" name="Shape 1882"/>
          <p:cNvCxnSpPr>
            <a:stCxn id="1875" idx="5"/>
            <a:endCxn id="187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83" name="Shape 1883"/>
          <p:cNvCxnSpPr>
            <a:stCxn id="1875" idx="6"/>
            <a:endCxn id="1874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84" name="Shape 1884"/>
          <p:cNvCxnSpPr>
            <a:stCxn id="1874" idx="4"/>
            <a:endCxn id="187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85" name="Shape 1885"/>
          <p:cNvCxnSpPr>
            <a:stCxn id="1869" idx="3"/>
            <a:endCxn id="187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86" name="Shape 1886"/>
          <p:cNvCxnSpPr>
            <a:stCxn id="1872" idx="4"/>
            <a:endCxn id="187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87" name="Shape 1887"/>
          <p:cNvCxnSpPr>
            <a:stCxn id="1873" idx="6"/>
            <a:endCxn id="1875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88" name="Shape 1888"/>
          <p:cNvCxnSpPr>
            <a:stCxn id="1871" idx="6"/>
            <a:endCxn id="1869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89" name="Shape 1889"/>
          <p:cNvCxnSpPr>
            <a:stCxn id="1873" idx="6"/>
            <a:endCxn id="1870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90" name="Shape 1890"/>
          <p:cNvCxnSpPr>
            <a:stCxn id="1869" idx="5"/>
            <a:endCxn id="187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891" name="Shape 18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894" name="Shape 18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895" name="Shape 18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896" name="Shape 18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897" name="Shape 18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898" name="Shape 18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899" name="Shape 18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900" name="Shape 19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901" name="Shape 19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902" name="Shape 19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03" name="Shape 19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904" name="Shape 19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05" name="Shape 19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906" name="Shape 19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907" name="Shape 190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08" name="Shape 190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09" name="Shape 190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910" name="Shape 191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1" name="Shape 191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912" name="Shape 1912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t }</a:t>
            </a:r>
          </a:p>
        </p:txBody>
      </p:sp>
      <p:sp>
        <p:nvSpPr>
          <p:cNvPr id="1913" name="Shape 191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4" name="Shape 191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15" name="Shape 191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6" name="Shape 191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7" name="Shape 191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920" name="Shape 192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1" name="Shape 192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922" name="Shape 192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3" name="Shape 192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924" name="Shape 192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5" name="Shape 192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6" name="Shape 192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927" name="Shape 192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8" name="Shape 192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929" name="Shape 1929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0" name="Shape 1930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931" name="Shape 1931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2" name="Shape 1932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933" name="Shape 1933"/>
          <p:cNvSpPr/>
          <p:nvPr/>
        </p:nvSpPr>
        <p:spPr>
          <a:xfrm rot="-5400000">
            <a:off x="9760376" y="8913706"/>
            <a:ext cx="248355" cy="447040"/>
          </a:xfrm>
          <a:prstGeom prst="downArrow">
            <a:avLst>
              <a:gd fmla="val 50000" name="adj1"/>
              <a:gd fmla="val 45000" name="adj2"/>
            </a:avLst>
          </a:prstGeom>
          <a:solidFill>
            <a:schemeClr val="accent1"/>
          </a:solidFill>
          <a:ln cap="flat" cmpd="sng" w="158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4" name="Shape 1934"/>
          <p:cNvSpPr txBox="1"/>
          <p:nvPr/>
        </p:nvSpPr>
        <p:spPr>
          <a:xfrm>
            <a:off x="8344746" y="8897903"/>
            <a:ext cx="1345636" cy="486172"/>
          </a:xfrm>
          <a:prstGeom prst="rect">
            <a:avLst/>
          </a:prstGeom>
          <a:noFill/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935" name="Shape 193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36" name="Shape 193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7" name="Shape 193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938" name="Shape 193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9" name="Shape 193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940" name="Shape 194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941" name="Shape 1941"/>
          <p:cNvSpPr/>
          <p:nvPr/>
        </p:nvSpPr>
        <p:spPr>
          <a:xfrm>
            <a:off x="252870" y="2838028"/>
            <a:ext cx="12137812" cy="6807199"/>
          </a:xfrm>
          <a:custGeom>
            <a:pathLst>
              <a:path extrusionOk="0" h="120000" w="12000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947" name="Shape 1947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948" name="Shape 194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949" name="Shape 194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950" name="Shape 195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951" name="Shape 195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952" name="Shape 195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953" name="Shape 195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954" name="Shape 195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955" name="Shape 195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956" name="Shape 1956"/>
          <p:cNvCxnSpPr>
            <a:stCxn id="1948" idx="7"/>
            <a:endCxn id="1951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57" name="Shape 1957"/>
          <p:cNvCxnSpPr>
            <a:stCxn id="1948" idx="6"/>
            <a:endCxn id="195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58" name="Shape 1958"/>
          <p:cNvCxnSpPr>
            <a:stCxn id="1948" idx="5"/>
            <a:endCxn id="195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59" name="Shape 1959"/>
          <p:cNvCxnSpPr>
            <a:stCxn id="1952" idx="7"/>
            <a:endCxn id="1949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60" name="Shape 1960"/>
          <p:cNvCxnSpPr>
            <a:stCxn id="1954" idx="7"/>
            <a:endCxn id="1949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61" name="Shape 1961"/>
          <p:cNvCxnSpPr>
            <a:stCxn id="1952" idx="5"/>
            <a:endCxn id="195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62" name="Shape 1962"/>
          <p:cNvCxnSpPr>
            <a:stCxn id="1955" idx="5"/>
            <a:endCxn id="195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63" name="Shape 1963"/>
          <p:cNvCxnSpPr>
            <a:stCxn id="1955" idx="6"/>
            <a:endCxn id="1954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64" name="Shape 1964"/>
          <p:cNvCxnSpPr>
            <a:stCxn id="1954" idx="4"/>
            <a:endCxn id="195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65" name="Shape 1965"/>
          <p:cNvCxnSpPr>
            <a:stCxn id="1949" idx="3"/>
            <a:endCxn id="195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66" name="Shape 1966"/>
          <p:cNvCxnSpPr>
            <a:stCxn id="1952" idx="4"/>
            <a:endCxn id="195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67" name="Shape 1967"/>
          <p:cNvCxnSpPr>
            <a:stCxn id="1953" idx="6"/>
            <a:endCxn id="1955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68" name="Shape 1968"/>
          <p:cNvCxnSpPr>
            <a:stCxn id="1951" idx="6"/>
            <a:endCxn id="1949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69" name="Shape 1969"/>
          <p:cNvCxnSpPr>
            <a:stCxn id="1953" idx="6"/>
            <a:endCxn id="1950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970" name="Shape 1970"/>
          <p:cNvCxnSpPr>
            <a:stCxn id="1949" idx="5"/>
            <a:endCxn id="195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971" name="Shape 197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972" name="Shape 197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973" name="Shape 197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974" name="Shape 197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976" name="Shape 197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977" name="Shape 197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978" name="Shape 197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979" name="Shape 197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980" name="Shape 198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981" name="Shape 198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982" name="Shape 198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983" name="Shape 198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84" name="Shape 198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985" name="Shape 198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86" name="Shape 198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987" name="Shape 198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988" name="Shape 198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89" name="Shape 198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0" name="Shape 199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991" name="Shape 199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2" name="Shape 199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993" name="Shape 1993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7, t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}</a:t>
            </a:r>
          </a:p>
        </p:txBody>
      </p:sp>
      <p:sp>
        <p:nvSpPr>
          <p:cNvPr id="1994" name="Shape 199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5" name="Shape 199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96" name="Shape 199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7" name="Shape 199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8" name="Shape 199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99" name="Shape 199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0" name="Shape 200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2001" name="Shape 200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2" name="Shape 200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2003" name="Shape 200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4" name="Shape 200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2005" name="Shape 200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6" name="Shape 200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7" name="Shape 200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2008" name="Shape 200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2010" name="Shape 201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3" name="Shape 201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2014" name="Shape 2014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15" name="Shape 201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6" name="Shape 201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2017" name="Shape 2017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8" name="Shape 2018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2019" name="Shape 2019"/>
          <p:cNvSpPr/>
          <p:nvPr/>
        </p:nvSpPr>
        <p:spPr>
          <a:xfrm>
            <a:off x="252870" y="2838026"/>
            <a:ext cx="12499058" cy="6728178"/>
          </a:xfrm>
          <a:custGeom>
            <a:pathLst>
              <a:path extrusionOk="0" h="120000" w="120000">
                <a:moveTo>
                  <a:pt x="0" y="36362"/>
                </a:moveTo>
                <a:cubicBezTo>
                  <a:pt x="975" y="32697"/>
                  <a:pt x="953" y="28308"/>
                  <a:pt x="2427" y="25087"/>
                </a:cubicBezTo>
                <a:cubicBezTo>
                  <a:pt x="3424" y="22912"/>
                  <a:pt x="5289" y="22228"/>
                  <a:pt x="6589" y="20899"/>
                </a:cubicBezTo>
                <a:cubicBezTo>
                  <a:pt x="7673" y="19771"/>
                  <a:pt x="8367" y="18724"/>
                  <a:pt x="9537" y="18000"/>
                </a:cubicBezTo>
                <a:cubicBezTo>
                  <a:pt x="10838" y="17194"/>
                  <a:pt x="12182" y="17114"/>
                  <a:pt x="13526" y="16711"/>
                </a:cubicBezTo>
                <a:cubicBezTo>
                  <a:pt x="15021" y="16228"/>
                  <a:pt x="16560" y="15785"/>
                  <a:pt x="18034" y="15100"/>
                </a:cubicBezTo>
                <a:cubicBezTo>
                  <a:pt x="18836" y="14093"/>
                  <a:pt x="19747" y="14053"/>
                  <a:pt x="20635" y="13489"/>
                </a:cubicBezTo>
                <a:cubicBezTo>
                  <a:pt x="24125" y="11315"/>
                  <a:pt x="27312" y="11154"/>
                  <a:pt x="31040" y="10912"/>
                </a:cubicBezTo>
                <a:cubicBezTo>
                  <a:pt x="35072" y="11194"/>
                  <a:pt x="37716" y="12241"/>
                  <a:pt x="41791" y="12523"/>
                </a:cubicBezTo>
                <a:cubicBezTo>
                  <a:pt x="46929" y="13489"/>
                  <a:pt x="52066" y="13610"/>
                  <a:pt x="57225" y="13812"/>
                </a:cubicBezTo>
                <a:cubicBezTo>
                  <a:pt x="70946" y="15140"/>
                  <a:pt x="84299" y="5476"/>
                  <a:pt x="98150" y="5234"/>
                </a:cubicBezTo>
                <a:cubicBezTo>
                  <a:pt x="101184" y="4510"/>
                  <a:pt x="104653" y="3543"/>
                  <a:pt x="107406" y="1369"/>
                </a:cubicBezTo>
                <a:cubicBezTo>
                  <a:pt x="109118" y="0"/>
                  <a:pt x="111893" y="1489"/>
                  <a:pt x="113410" y="1369"/>
                </a:cubicBezTo>
                <a:cubicBezTo>
                  <a:pt x="114624" y="1610"/>
                  <a:pt x="115578" y="4953"/>
                  <a:pt x="116423" y="6523"/>
                </a:cubicBezTo>
                <a:cubicBezTo>
                  <a:pt x="116531" y="7288"/>
                  <a:pt x="116531" y="11114"/>
                  <a:pt x="116531" y="11879"/>
                </a:cubicBezTo>
                <a:cubicBezTo>
                  <a:pt x="116531" y="16590"/>
                  <a:pt x="116466" y="21342"/>
                  <a:pt x="116358" y="26053"/>
                </a:cubicBezTo>
                <a:cubicBezTo>
                  <a:pt x="116293" y="29234"/>
                  <a:pt x="116575" y="32859"/>
                  <a:pt x="116054" y="35798"/>
                </a:cubicBezTo>
                <a:cubicBezTo>
                  <a:pt x="116054" y="38939"/>
                  <a:pt x="116141" y="41234"/>
                  <a:pt x="116315" y="46026"/>
                </a:cubicBezTo>
                <a:cubicBezTo>
                  <a:pt x="116488" y="50818"/>
                  <a:pt x="116900" y="56939"/>
                  <a:pt x="117117" y="64590"/>
                </a:cubicBezTo>
                <a:cubicBezTo>
                  <a:pt x="117333" y="72241"/>
                  <a:pt x="117463" y="84845"/>
                  <a:pt x="117637" y="91932"/>
                </a:cubicBezTo>
                <a:cubicBezTo>
                  <a:pt x="117789" y="98859"/>
                  <a:pt x="118460" y="102885"/>
                  <a:pt x="118157" y="107033"/>
                </a:cubicBezTo>
                <a:cubicBezTo>
                  <a:pt x="117854" y="111181"/>
                  <a:pt x="120000" y="115208"/>
                  <a:pt x="115794" y="116818"/>
                </a:cubicBezTo>
                <a:cubicBezTo>
                  <a:pt x="111589" y="118429"/>
                  <a:pt x="99169" y="116657"/>
                  <a:pt x="92947" y="116818"/>
                </a:cubicBezTo>
                <a:cubicBezTo>
                  <a:pt x="81177" y="117140"/>
                  <a:pt x="56250" y="118268"/>
                  <a:pt x="45130" y="118751"/>
                </a:cubicBezTo>
                <a:cubicBezTo>
                  <a:pt x="36372" y="119234"/>
                  <a:pt x="30065" y="119999"/>
                  <a:pt x="26184" y="119798"/>
                </a:cubicBezTo>
                <a:cubicBezTo>
                  <a:pt x="24710" y="119114"/>
                  <a:pt x="23280" y="118429"/>
                  <a:pt x="21849" y="117543"/>
                </a:cubicBezTo>
                <a:cubicBezTo>
                  <a:pt x="21329" y="117221"/>
                  <a:pt x="20700" y="117020"/>
                  <a:pt x="20289" y="116255"/>
                </a:cubicBezTo>
                <a:cubicBezTo>
                  <a:pt x="19530" y="114845"/>
                  <a:pt x="19638" y="113395"/>
                  <a:pt x="19248" y="111744"/>
                </a:cubicBezTo>
                <a:cubicBezTo>
                  <a:pt x="18880" y="110174"/>
                  <a:pt x="17752" y="109127"/>
                  <a:pt x="17167" y="107879"/>
                </a:cubicBezTo>
                <a:cubicBezTo>
                  <a:pt x="16820" y="107154"/>
                  <a:pt x="16192" y="105302"/>
                  <a:pt x="15953" y="104657"/>
                </a:cubicBezTo>
                <a:cubicBezTo>
                  <a:pt x="14588" y="100872"/>
                  <a:pt x="16517" y="105020"/>
                  <a:pt x="15260" y="101758"/>
                </a:cubicBezTo>
                <a:cubicBezTo>
                  <a:pt x="15108" y="101395"/>
                  <a:pt x="14891" y="101154"/>
                  <a:pt x="14739" y="100791"/>
                </a:cubicBezTo>
                <a:cubicBezTo>
                  <a:pt x="13872" y="98536"/>
                  <a:pt x="14783" y="100429"/>
                  <a:pt x="14219" y="98536"/>
                </a:cubicBezTo>
                <a:cubicBezTo>
                  <a:pt x="13135" y="94912"/>
                  <a:pt x="10968" y="93302"/>
                  <a:pt x="10231" y="89194"/>
                </a:cubicBezTo>
                <a:cubicBezTo>
                  <a:pt x="10166" y="88268"/>
                  <a:pt x="9927" y="84765"/>
                  <a:pt x="9537" y="84040"/>
                </a:cubicBezTo>
                <a:cubicBezTo>
                  <a:pt x="8562" y="82228"/>
                  <a:pt x="7890" y="79852"/>
                  <a:pt x="7283" y="77597"/>
                </a:cubicBezTo>
                <a:cubicBezTo>
                  <a:pt x="6828" y="75906"/>
                  <a:pt x="6546" y="74214"/>
                  <a:pt x="5895" y="72765"/>
                </a:cubicBezTo>
                <a:cubicBezTo>
                  <a:pt x="3338" y="67046"/>
                  <a:pt x="5202" y="72120"/>
                  <a:pt x="4161" y="69221"/>
                </a:cubicBezTo>
                <a:cubicBezTo>
                  <a:pt x="3619" y="63140"/>
                  <a:pt x="2882" y="57181"/>
                  <a:pt x="2080" y="51181"/>
                </a:cubicBezTo>
                <a:cubicBezTo>
                  <a:pt x="1972" y="50375"/>
                  <a:pt x="736" y="47154"/>
                  <a:pt x="520" y="46026"/>
                </a:cubicBezTo>
                <a:cubicBezTo>
                  <a:pt x="433" y="45624"/>
                  <a:pt x="411" y="45181"/>
                  <a:pt x="346" y="44738"/>
                </a:cubicBezTo>
                <a:cubicBezTo>
                  <a:pt x="238" y="44093"/>
                  <a:pt x="0" y="42805"/>
                  <a:pt x="0" y="42805"/>
                </a:cubicBezTo>
                <a:cubicBezTo>
                  <a:pt x="195" y="37409"/>
                  <a:pt x="346" y="39543"/>
                  <a:pt x="0" y="3636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anchorCtr="0" anchor="t" bIns="65450" lIns="130925" rIns="13092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2025" name="Shape 2025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2026" name="Shape 202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2027" name="Shape 202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2028" name="Shape 202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2029" name="Shape 202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2031" name="Shape 203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2032" name="Shape 203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2033" name="Shape 203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5450" lIns="130925" rIns="130925" tIns="65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2034" name="Shape 2034"/>
          <p:cNvCxnSpPr>
            <a:stCxn id="2026" idx="7"/>
            <a:endCxn id="2029" idx="2"/>
          </p:cNvCxnSpPr>
          <p:nvPr/>
        </p:nvCxnSpPr>
        <p:spPr>
          <a:xfrm flipH="1" rot="10800000">
            <a:off x="792876" y="4348484"/>
            <a:ext cx="2160300" cy="5505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35" name="Shape 2035"/>
          <p:cNvCxnSpPr>
            <a:stCxn id="2026" idx="6"/>
            <a:endCxn id="203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36" name="Shape 2036"/>
          <p:cNvCxnSpPr>
            <a:stCxn id="2026" idx="5"/>
            <a:endCxn id="203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37" name="Shape 2037"/>
          <p:cNvCxnSpPr>
            <a:stCxn id="2030" idx="7"/>
            <a:endCxn id="2027" idx="2"/>
          </p:cNvCxnSpPr>
          <p:nvPr/>
        </p:nvCxnSpPr>
        <p:spPr>
          <a:xfrm flipH="1" rot="10800000">
            <a:off x="4466280" y="4348497"/>
            <a:ext cx="6865500" cy="15123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38" name="Shape 2038"/>
          <p:cNvCxnSpPr>
            <a:stCxn id="2032" idx="7"/>
            <a:endCxn id="2027" idx="4"/>
          </p:cNvCxnSpPr>
          <p:nvPr/>
        </p:nvCxnSpPr>
        <p:spPr>
          <a:xfrm flipH="1" rot="10800000">
            <a:off x="10356824" y="4562907"/>
            <a:ext cx="1189500" cy="1794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39" name="Shape 2039"/>
          <p:cNvCxnSpPr>
            <a:stCxn id="2030" idx="5"/>
            <a:endCxn id="203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40" name="Shape 2040"/>
          <p:cNvCxnSpPr>
            <a:stCxn id="2033" idx="5"/>
            <a:endCxn id="202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41" name="Shape 2041"/>
          <p:cNvCxnSpPr>
            <a:stCxn id="2033" idx="6"/>
            <a:endCxn id="2032" idx="2"/>
          </p:cNvCxnSpPr>
          <p:nvPr/>
        </p:nvCxnSpPr>
        <p:spPr>
          <a:xfrm flipH="1" rot="10800000">
            <a:off x="6529493" y="6509053"/>
            <a:ext cx="3461100" cy="4878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42" name="Shape 2042"/>
          <p:cNvCxnSpPr>
            <a:stCxn id="2032" idx="4"/>
            <a:endCxn id="202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43" name="Shape 2043"/>
          <p:cNvCxnSpPr>
            <a:stCxn id="2027" idx="3"/>
            <a:endCxn id="203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44" name="Shape 2044"/>
          <p:cNvCxnSpPr>
            <a:stCxn id="2030" idx="4"/>
            <a:endCxn id="203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45" name="Shape 2045"/>
          <p:cNvCxnSpPr>
            <a:stCxn id="2031" idx="6"/>
            <a:endCxn id="2033" idx="2"/>
          </p:cNvCxnSpPr>
          <p:nvPr/>
        </p:nvCxnSpPr>
        <p:spPr>
          <a:xfrm flipH="1" rot="10800000">
            <a:off x="3470206" y="6996984"/>
            <a:ext cx="2630400" cy="1779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46" name="Shape 2046"/>
          <p:cNvCxnSpPr>
            <a:stCxn id="2029" idx="6"/>
            <a:endCxn id="2027" idx="1"/>
          </p:cNvCxnSpPr>
          <p:nvPr/>
        </p:nvCxnSpPr>
        <p:spPr>
          <a:xfrm flipH="1" rot="10800000">
            <a:off x="3382152" y="4196681"/>
            <a:ext cx="8012400" cy="1518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47" name="Shape 2047"/>
          <p:cNvCxnSpPr>
            <a:stCxn id="2031" idx="6"/>
            <a:endCxn id="2028" idx="3"/>
          </p:cNvCxnSpPr>
          <p:nvPr/>
        </p:nvCxnSpPr>
        <p:spPr>
          <a:xfrm flipH="1" rot="10800000">
            <a:off x="3470206" y="8767284"/>
            <a:ext cx="8367000" cy="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48" name="Shape 2048"/>
          <p:cNvCxnSpPr>
            <a:stCxn id="2027" idx="5"/>
            <a:endCxn id="202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049" name="Shape 204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2050" name="Shape 205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2051" name="Shape 205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2052" name="Shape 205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2053" name="Shape 205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2054" name="Shape 205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2055" name="Shape 205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2056" name="Shape 205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2057" name="Shape 205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2058" name="Shape 205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2059" name="Shape 205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2060" name="Shape 206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2061" name="Shape 206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2062" name="Shape 206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5000" lIns="0" rIns="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2063" name="Shape 206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2064" name="Shape 206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2065" name="Shape 206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2066" name="Shape 2066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67" name="Shape 2067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68" name="Shape 2068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2069" name="Shape 2069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0" name="Shape 2070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2071" name="Shape 2071"/>
          <p:cNvSpPr txBox="1"/>
          <p:nvPr/>
        </p:nvSpPr>
        <p:spPr>
          <a:xfrm>
            <a:off x="3973691" y="1442720"/>
            <a:ext cx="4791003" cy="101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5450" lIns="260075" rIns="260075" tIns="65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7, t }</a:t>
            </a: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}</a:t>
            </a:r>
          </a:p>
        </p:txBody>
      </p:sp>
      <p:sp>
        <p:nvSpPr>
          <p:cNvPr id="2072" name="Shape 2072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3" name="Shape 2073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74" name="Shape 2074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5" name="Shape 2075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6" name="Shape 2076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0" name="Shape 2080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2081" name="Shape 2081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2083" name="Shape 2083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2086" name="Shape 2086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7" name="Shape 2087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9" name="Shape 2089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2090" name="Shape 2090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91" name="Shape 2091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2092" name="Shape 20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93" name="Shape 20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94" name="Shape 20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2095" name="Shape 20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96" name="Shape 20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rIns="65000" tIns="6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2097" name="Shape 20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Shape 2102"/>
          <p:cNvSpPr txBox="1"/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pic>
        <p:nvPicPr>
          <p:cNvPr id="2103" name="Shape 210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5394" r="5393" t="0"/>
          <a:stretch/>
        </p:blipFill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Shape 2104"/>
          <p:cNvSpPr txBox="1"/>
          <p:nvPr>
            <p:ph idx="12" type="sldNum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75" lIns="130925" rIns="130925" tIns="65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2105" name="Shape 2105"/>
          <p:cNvSpPr txBox="1"/>
          <p:nvPr/>
        </p:nvSpPr>
        <p:spPr>
          <a:xfrm>
            <a:off x="1092200" y="9220200"/>
            <a:ext cx="77724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https://en.wikipedia.org/wiki/Dijkstra%27s_algorithm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0" name="Shape 211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11" name="Shape 2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Shape 2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Shape 211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114" name="Shape 2114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Importance of Efficiency</a:t>
            </a:r>
          </a:p>
        </p:txBody>
      </p:sp>
      <p:sp>
        <p:nvSpPr>
          <p:cNvPr id="2115" name="Shape 2115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have finite speed, finite memory.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minimize amount of computation that the machines needs to make.</a:t>
            </a:r>
          </a:p>
        </p:txBody>
      </p:sp>
      <p:sp>
        <p:nvSpPr>
          <p:cNvPr id="2116" name="Shape 2116"/>
          <p:cNvSpPr/>
          <p:nvPr/>
        </p:nvSpPr>
        <p:spPr>
          <a:xfrm>
            <a:off x="1701800" y="4038601"/>
            <a:ext cx="11049000" cy="2431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i="1"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10n</a:t>
            </a:r>
            <a:r>
              <a:rPr baseline="30000"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n / 3.7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i="1"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100n log n + 14n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algorithm is better?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1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-notation</a:t>
            </a:r>
          </a:p>
        </p:txBody>
      </p:sp>
      <p:sp>
        <p:nvSpPr>
          <p:cNvPr id="2123" name="Shape 2123"/>
          <p:cNvSpPr txBox="1"/>
          <p:nvPr>
            <p:ph idx="1" type="body"/>
          </p:nvPr>
        </p:nvSpPr>
        <p:spPr>
          <a:xfrm>
            <a:off x="2400300" y="2057400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to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1" sz="3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1" sz="3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1" sz="3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to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to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1" sz="3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4" name="Shape 2124"/>
          <p:cNvSpPr/>
          <p:nvPr/>
        </p:nvSpPr>
        <p:spPr>
          <a:xfrm>
            <a:off x="6273800" y="2324100"/>
            <a:ext cx="1447800" cy="4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6273800" y="4686300"/>
            <a:ext cx="1447800" cy="4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8115300" y="2247900"/>
            <a:ext cx="3797299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i="1"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Θ(n)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i="1" sz="3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i="1" sz="3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i="1" sz="3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i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</a:t>
            </a:r>
            <a:r>
              <a:rPr baseline="30000" i="1"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127" name="Shape 2127"/>
          <p:cNvSpPr/>
          <p:nvPr/>
        </p:nvSpPr>
        <p:spPr>
          <a:xfrm>
            <a:off x="939800" y="6248400"/>
            <a:ext cx="11353800" cy="2523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i="1"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10n</a:t>
            </a:r>
            <a:r>
              <a:rPr baseline="30000"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n / 3.7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 → </a:t>
            </a:r>
            <a:r>
              <a:rPr i="1"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</a:t>
            </a:r>
            <a:r>
              <a:rPr baseline="30000" i="1"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i="1"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100n log n + 14n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 →</a:t>
            </a:r>
            <a:r>
              <a:rPr i="1"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 </a:t>
            </a: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r>
              <a:rPr i="1"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n)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algorithm is better?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8" name="Shape 2128"/>
          <p:cNvSpPr txBox="1"/>
          <p:nvPr/>
        </p:nvSpPr>
        <p:spPr>
          <a:xfrm>
            <a:off x="5740400" y="7772400"/>
            <a:ext cx="2743199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00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b="1" i="1" lang="en-US" sz="300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07" y="2209800"/>
            <a:ext cx="12830193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1701800" y="5638800"/>
            <a:ext cx="533399" cy="31241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6" name="Shape 2136"/>
          <p:cNvSpPr/>
          <p:nvPr/>
        </p:nvSpPr>
        <p:spPr>
          <a:xfrm rot="10800000">
            <a:off x="1701800" y="2514600"/>
            <a:ext cx="533399" cy="31241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2159000" y="21336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311400" y="80772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571500" y="7696200"/>
            <a:ext cx="12433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security – cryptography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Encryption algorithm → computational steps to transform plaintext to ciphertext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Decryption algorithm → computational steps to transform ciphertext back to plaintext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2214563"/>
            <a:ext cx="12268199" cy="532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Sorting Algorithms</a:t>
            </a:r>
          </a:p>
        </p:txBody>
      </p:sp>
      <p:sp>
        <p:nvSpPr>
          <p:cNvPr id="2144" name="Shape 2144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Sorting is a fundamental operation in computer science and algorithms</a:t>
            </a: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algorithms use it as an intermediate step</a:t>
            </a: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several sorting algorithms, differing in their efficiency.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Insertion Sort</a:t>
            </a:r>
          </a:p>
        </p:txBody>
      </p:sp>
      <p:sp>
        <p:nvSpPr>
          <p:cNvPr id="2150" name="Shape 2150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with empty left hand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 one card at a time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it into the correct position in left hand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find correct position, compare it with </a:t>
            </a:r>
            <a:b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of the cards already in hand</a:t>
            </a:r>
          </a:p>
        </p:txBody>
      </p:sp>
      <p:pic>
        <p:nvPicPr>
          <p:cNvPr id="2151" name="Shape 2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5485" y="1447800"/>
            <a:ext cx="4167114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Shape 2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5600" y="6248400"/>
            <a:ext cx="9207499" cy="22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Insertion Sort</a:t>
            </a:r>
          </a:p>
        </p:txBody>
      </p:sp>
      <p:sp>
        <p:nvSpPr>
          <p:cNvPr id="2158" name="Shape 2158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0" y="2362200"/>
            <a:ext cx="11484563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Shape 2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Shape 216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168" name="Shape 2168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Bubble Sort</a:t>
            </a:r>
          </a:p>
        </p:txBody>
      </p:sp>
      <p:sp>
        <p:nvSpPr>
          <p:cNvPr id="2169" name="Shape 2169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through the list: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next element is smaller: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SWAP!</a:t>
            </a:r>
          </a:p>
        </p:txBody>
      </p:sp>
      <p:pic>
        <p:nvPicPr>
          <p:cNvPr descr="http://www.algolist.net/img/sorts/bubble-sort-1.png" id="2170" name="Shape 2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Bubble Sort</a:t>
            </a:r>
          </a:p>
        </p:txBody>
      </p:sp>
      <p:sp>
        <p:nvSpPr>
          <p:cNvPr id="2176" name="Shape 2176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2362200"/>
            <a:ext cx="1052575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and conquer approach: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 an element from the list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 elements smaller than the element before it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 elements greater than it after it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for sub-problems </a:t>
            </a:r>
          </a:p>
        </p:txBody>
      </p:sp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Shape 2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187" name="Shape 2187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Quick Sort</a:t>
            </a:r>
          </a:p>
        </p:txBody>
      </p:sp>
      <p:pic>
        <p:nvPicPr>
          <p:cNvPr descr="Quicksort in action on a list of numbers. The horizontal lines are pivot values." id="2188" name="Shape 21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8000" y="4648200"/>
            <a:ext cx="5333999" cy="40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Shape 2189"/>
          <p:cNvSpPr txBox="1"/>
          <p:nvPr/>
        </p:nvSpPr>
        <p:spPr>
          <a:xfrm>
            <a:off x="2159000" y="8839200"/>
            <a:ext cx="457200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Animation and example from https://en.wikipedia.org/wiki/Quicksort</a:t>
            </a:r>
          </a:p>
        </p:txBody>
      </p:sp>
      <p:pic>
        <p:nvPicPr>
          <p:cNvPr id="2190" name="Shape 21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36000" y="1828800"/>
            <a:ext cx="3657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Shape 2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Shape 2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Shape 219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198" name="Shape 2198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Quicksort</a:t>
            </a: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000" y="3581400"/>
            <a:ext cx="567558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Shape 22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1194" y="3200400"/>
            <a:ext cx="662200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Shape 2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209" name="Shape 2209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Bubble sort and comparison to Python sorting algorithm</a:t>
            </a:r>
          </a:p>
        </p:txBody>
      </p:sp>
      <p:sp>
        <p:nvSpPr>
          <p:cNvPr id="2210" name="Shape 2210"/>
          <p:cNvSpPr txBox="1"/>
          <p:nvPr>
            <p:ph idx="1" type="body"/>
          </p:nvPr>
        </p:nvSpPr>
        <p:spPr>
          <a:xfrm>
            <a:off x="571500" y="2057400"/>
            <a:ext cx="11861799" cy="76961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material from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https://www.dropbox.com/s/9y2oke2ktbl5z39/Sorting%20Example.zip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using a simple graphics library. The graphical user interface does not work well with Spyder. So let’s run python from the command line as follows: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Windows: Open “cmd”. OS X: Open terminal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Type: cd &lt;path to the sorting code&gt;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Type: python bubble_sort_orig.py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in python Bubble Sort Algorithm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bubble_sort_orig.py: write your bubble sort function here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Speed: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has a sort function, that does not use Bubble sort.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 want to run both algorithms (our Bubble sort and Python sort), on different list sizes (6000: 26000 in increments of 2000) . In each run, we measure the runtime. 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your bubble sorting code to sortBenchMark.py 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Plot on a graph, the runtime of Bubble sort and Python sort for each size of list. Let’s see how the runtime increases as the size of the list increases.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hape 2215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Algorithmic Techniques </a:t>
            </a:r>
          </a:p>
        </p:txBody>
      </p:sp>
      <p:sp>
        <p:nvSpPr>
          <p:cNvPr id="2216" name="Shape 2216"/>
          <p:cNvSpPr txBox="1"/>
          <p:nvPr>
            <p:ph idx="1" type="body"/>
          </p:nvPr>
        </p:nvSpPr>
        <p:spPr>
          <a:xfrm>
            <a:off x="571500" y="2209800"/>
            <a:ext cx="11861799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Brute-force algorithms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the most direct or obvious solution approach 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Enumerate all possible candidate solutions </a:t>
            </a:r>
            <a:b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Divide-and-conquer algorithms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problem down into sub-problems that similar to the original problem, but smaller in size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Typically leads to recursive algorithms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MERGESORT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algorithms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Often applied to optimization problems involving a sequence of choices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each step, the locally optimal choice is made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Dynamic programming algorithms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problem down into sub-problems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the solutions to these sub-problems to solve larger sub-problems (reusing results)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</a:t>
            </a:r>
          </a:p>
        </p:txBody>
      </p:sp>
      <p:sp>
        <p:nvSpPr>
          <p:cNvPr id="2222" name="Shape 2222"/>
          <p:cNvSpPr txBox="1"/>
          <p:nvPr>
            <p:ph idx="1" type="body"/>
          </p:nvPr>
        </p:nvSpPr>
        <p:spPr>
          <a:xfrm>
            <a:off x="571500" y="6324600"/>
            <a:ext cx="11861799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Selection Problem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1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 set of proposed activities that wish to use a resource, which can only be used by one activity at a time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1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Find maximum-size set of activities that do not have a time conflict</a:t>
            </a:r>
          </a:p>
        </p:txBody>
      </p:sp>
      <p:pic>
        <p:nvPicPr>
          <p:cNvPr id="2223" name="Shape 2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00" y="2286100"/>
            <a:ext cx="9706800" cy="38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571500" y="0"/>
            <a:ext cx="12433300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571500" y="2057400"/>
            <a:ext cx="11861799" cy="76961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NanoEletronics – Design Automation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components placement and routing</a:t>
            </a: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1746" y="1838325"/>
            <a:ext cx="4048452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5400" y="5695950"/>
            <a:ext cx="417542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400" y="3396128"/>
            <a:ext cx="6502399" cy="597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</a:t>
            </a:r>
          </a:p>
        </p:txBody>
      </p:sp>
      <p:sp>
        <p:nvSpPr>
          <p:cNvPr id="2230" name="Shape 2230"/>
          <p:cNvSpPr txBox="1"/>
          <p:nvPr>
            <p:ph idx="1" type="body"/>
          </p:nvPr>
        </p:nvSpPr>
        <p:spPr>
          <a:xfrm>
            <a:off x="571500" y="7391400"/>
            <a:ext cx="1186179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1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choice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Pick the remaining compatible activity that has the earliest finish time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you write an algorithm that does this?</a:t>
            </a:r>
          </a:p>
        </p:txBody>
      </p:sp>
      <p:pic>
        <p:nvPicPr>
          <p:cNvPr id="2231" name="Shape 2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200" y="2438400"/>
            <a:ext cx="9941762" cy="39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for Activity Selection Problem </a:t>
            </a:r>
          </a:p>
        </p:txBody>
      </p:sp>
      <p:sp>
        <p:nvSpPr>
          <p:cNvPr id="2237" name="Shape 2237"/>
          <p:cNvSpPr txBox="1"/>
          <p:nvPr>
            <p:ph idx="1" type="body"/>
          </p:nvPr>
        </p:nvSpPr>
        <p:spPr>
          <a:xfrm>
            <a:off x="571500" y="7010400"/>
            <a:ext cx="118617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running time for this algorithm?</a:t>
            </a:r>
          </a:p>
        </p:txBody>
      </p:sp>
      <p:pic>
        <p:nvPicPr>
          <p:cNvPr id="2238" name="Shape 2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2438400"/>
            <a:ext cx="5775486" cy="333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Shape 2243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Traveling Salesman Problem</a:t>
            </a:r>
          </a:p>
        </p:txBody>
      </p:sp>
      <p:sp>
        <p:nvSpPr>
          <p:cNvPr id="2244" name="Shape 2244"/>
          <p:cNvSpPr txBox="1"/>
          <p:nvPr>
            <p:ph idx="1" type="body"/>
          </p:nvPr>
        </p:nvSpPr>
        <p:spPr>
          <a:xfrm>
            <a:off x="571500" y="2133600"/>
            <a:ext cx="11861799" cy="76199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a list of cities and their pairwise distances,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the shortest possible route that visits each city exactly once and returns to the origin city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would you tackle this problem?</a:t>
            </a:r>
          </a:p>
        </p:txBody>
      </p:sp>
      <p:pic>
        <p:nvPicPr>
          <p:cNvPr descr="C:\Users\Rani\Storage\PhD-UCLA\LACC12\Module_02_Algorithms\code\traveling salesman\usa.gif" id="2245" name="Shape 2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0" y="4215435"/>
            <a:ext cx="8077199" cy="553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0" name="Shape 225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1" name="Shape 2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Shape 2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Shape 225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254" name="Shape 2254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Mini-project: Obama’s travel plan in Python</a:t>
            </a:r>
          </a:p>
        </p:txBody>
      </p:sp>
      <p:sp>
        <p:nvSpPr>
          <p:cNvPr id="2255" name="Shape 2255"/>
          <p:cNvSpPr txBox="1"/>
          <p:nvPr>
            <p:ph idx="1" type="body"/>
          </p:nvPr>
        </p:nvSpPr>
        <p:spPr>
          <a:xfrm>
            <a:off x="5715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b="1" i="0" lang="en-US" sz="2600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of a good algorithm to reduce the cost of President Obama’s trip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President Obama wants to visit 52 cities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Travel cost= air fuel cost * distance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fuel consumption rate= 5 gallons per mile (estimate for a Boeing 747)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your algorithm in the python function provided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 the traveler_orig.py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provided a function get_distance() to calculate distance between two locations.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 2-3 slides 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describing your strategy and your final solution and total distance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solve it optimally?</a:t>
            </a: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b="1" i="0" lang="en-US" sz="2600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Optional: 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Due to weather conditions, direct flights between some pairs of states are not possible.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a generic solution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an example: these direct flights are blocked: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Austin, TX – Miami,FL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Washington D.C. – Baltimore, MD 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 Arbor, MI  – St Louis, MO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Vancouver, BC –Raleigh-NC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Atlanta, GA – Miami, Fl</a:t>
            </a: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0" name="Shape 226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61" name="Shape 2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Shape 22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Shape 226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264" name="Shape 2264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Mini-project: Obama’s travel plan in Python</a:t>
            </a:r>
          </a:p>
        </p:txBody>
      </p:sp>
      <p:sp>
        <p:nvSpPr>
          <p:cNvPr id="2265" name="Shape 2265"/>
          <p:cNvSpPr txBox="1"/>
          <p:nvPr>
            <p:ph idx="1" type="body"/>
          </p:nvPr>
        </p:nvSpPr>
        <p:spPr>
          <a:xfrm>
            <a:off x="279025" y="1905000"/>
            <a:ext cx="124425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code from </a:t>
            </a: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https://www.dropbox.com/s/glwk8j64djln3o6/TravellingSalesmanMiniProject.zip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code and slides by 3:</a:t>
            </a:r>
            <a:r>
              <a:rPr lang="en-US"/>
              <a:t>0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pm on Thursday on dropbox:</a:t>
            </a:r>
          </a:p>
          <a:p>
            <a:pPr indent="-69850" lvl="0" marL="342900" rtl="0">
              <a:spcBef>
                <a:spcPts val="0"/>
              </a:spcBef>
              <a:buClr>
                <a:srgbClr val="000000"/>
              </a:buClr>
              <a:buSzPct val="42307"/>
              <a:buFont typeface="Arial"/>
              <a:buNone/>
            </a:pPr>
            <a:r>
              <a:rPr lang="en-US"/>
              <a:t>  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https://www.dropbox.com/request/0uLwECZsR72rFTwZliSv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0" name="Shape 227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1" name="Shape 2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Shape 2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Shape 227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274" name="Shape 2274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Nearest Neighbor Algorithm</a:t>
            </a:r>
          </a:p>
        </p:txBody>
      </p:sp>
      <p:sp>
        <p:nvSpPr>
          <p:cNvPr id="2275" name="Shape 2275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at a vertex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the lightest edge connecting the current vertex and an unvisited vertex V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current vertex to V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 V as visited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Terminate when all the vertices have been visited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from step 2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Starts from Vertex A and returns 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starting point at the end</a:t>
            </a:r>
          </a:p>
          <a:p>
            <a:pPr indent="0" lvl="1" marL="393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Path: A - D - E - C - B - A</a:t>
            </a:r>
          </a:p>
        </p:txBody>
      </p:sp>
      <p:pic>
        <p:nvPicPr>
          <p:cNvPr id="2276" name="Shape 22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3300" y="4610100"/>
            <a:ext cx="4648199" cy="44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2" name="Shape 2282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83" name="Shape 2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Shape 22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Shape 2285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286" name="Shape 2286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Deficiencies of Nearest Neighbor</a:t>
            </a:r>
          </a:p>
        </p:txBody>
      </p:sp>
      <p:sp>
        <p:nvSpPr>
          <p:cNvPr id="2287" name="Shape 2287"/>
          <p:cNvSpPr txBox="1"/>
          <p:nvPr>
            <p:ph idx="1" type="body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Worst case: algorithm can result in a path much longer than the optimal path</a:t>
            </a: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Won’t work in case of incomplete graph</a:t>
            </a:r>
          </a:p>
          <a:p>
            <a:pPr indent="-266700" lvl="1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some cities are not connected</a:t>
            </a: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ideas for a better algorithm?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Shape 2292"/>
          <p:cNvSpPr txBox="1"/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MATERIAL</a:t>
            </a:r>
          </a:p>
        </p:txBody>
      </p:sp>
      <p:sp>
        <p:nvSpPr>
          <p:cNvPr id="2293" name="Shape 2293"/>
          <p:cNvSpPr txBox="1"/>
          <p:nvPr>
            <p:ph idx="1" type="body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Shape 2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Shape 2300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301" name="Shape 2301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 Sort</a:t>
            </a:r>
          </a:p>
        </p:txBody>
      </p:sp>
      <p:sp>
        <p:nvSpPr>
          <p:cNvPr id="2302" name="Shape 2302"/>
          <p:cNvSpPr txBox="1"/>
          <p:nvPr>
            <p:ph idx="1" type="body"/>
          </p:nvPr>
        </p:nvSpPr>
        <p:spPr>
          <a:xfrm>
            <a:off x="571500" y="594360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and conquer algorithm</a:t>
            </a: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Recursive algorithm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 the list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Apply merge sort to the smaller list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the smaller lists are collected: MERGE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(Note that each of the sublists is already sorted)</a:t>
            </a:r>
          </a:p>
          <a:p>
            <a:pPr indent="0" lvl="2" marL="787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2" marL="787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2" marL="787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2" marL="787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5400" y="838200"/>
            <a:ext cx="7082490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8" name="Shape 2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800" y="3810000"/>
            <a:ext cx="7737675" cy="54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9" name="Shape 23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Shape 23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Shape 2311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312" name="Shape 2312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Mergesort</a:t>
            </a:r>
          </a:p>
        </p:txBody>
      </p:sp>
      <p:pic>
        <p:nvPicPr>
          <p:cNvPr id="2313" name="Shape 23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8400" y="1828800"/>
            <a:ext cx="5494613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571500" y="2590800"/>
            <a:ext cx="12433300" cy="16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Scheduling problems 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Flight scheduling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Crew preferences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Airplane types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Fuel Costs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Delays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7340600" y="6172200"/>
            <a:ext cx="389837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http://www.worldofstock.com/slides/TRA2599.jpg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200" y="2362200"/>
            <a:ext cx="5606306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alper.net/wp-content/uploads/2008/03/hanoi.jpg" id="2318" name="Shape 2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7515" y="7543800"/>
            <a:ext cx="3915683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s.rpi.edu/academics/courses/spring12/proglang/pa3/knapsack_problem.png" id="2319" name="Shape 2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4600" y="5029200"/>
            <a:ext cx="3657600" cy="25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Shape 2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3200" y="2819400"/>
            <a:ext cx="3322318" cy="1853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Shape 2321"/>
          <p:cNvSpPr txBox="1"/>
          <p:nvPr>
            <p:ph idx="1" type="body"/>
          </p:nvPr>
        </p:nvSpPr>
        <p:spPr>
          <a:xfrm>
            <a:off x="571500" y="1981200"/>
            <a:ext cx="11861799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/>
              <a:t>Look into the following Algorithms</a:t>
            </a:r>
          </a:p>
          <a:p>
            <a:pPr indent="-514350" lvl="1" marL="8572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Minimum spanning tree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(3) Graph coloring problem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(4) Graph partitioning problem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22" name="Shape 23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8500" y="5257800"/>
            <a:ext cx="2247900" cy="1624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teiner 4 points.svg" id="2323" name="Shape 23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609600"/>
            <a:ext cx="2362200" cy="26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4" name="Shape 2324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Optional</a:t>
            </a: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Assignments </a:t>
            </a:r>
          </a:p>
        </p:txBody>
      </p:sp>
      <p:sp>
        <p:nvSpPr>
          <p:cNvPr id="2325" name="Shape 2325"/>
          <p:cNvSpPr txBox="1"/>
          <p:nvPr/>
        </p:nvSpPr>
        <p:spPr>
          <a:xfrm>
            <a:off x="6350000" y="2438400"/>
            <a:ext cx="11861799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(2) Minimum Steiner tree</a:t>
            </a: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(4) Maximum Clique </a:t>
            </a: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6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(6) Knapsack problem</a:t>
            </a: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(7) Towers of Hanoi</a:t>
            </a: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26" name="Shape 23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12400" y="3429000"/>
            <a:ext cx="2286000" cy="16407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Shape 2327"/>
          <p:cNvSpPr txBox="1"/>
          <p:nvPr/>
        </p:nvSpPr>
        <p:spPr>
          <a:xfrm>
            <a:off x="10718800" y="304800"/>
            <a:ext cx="2286000" cy="492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Karinna</a:t>
            </a:r>
          </a:p>
        </p:txBody>
      </p:sp>
      <p:pic>
        <p:nvPicPr>
          <p:cNvPr descr="http://www.ml.uni-saarland.de/code/oneSpectralClustering/images/graph-partitioning.png" id="2328" name="Shape 23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78000" y="7696200"/>
            <a:ext cx="2571749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3" name="Shape 233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4" name="Shape 2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Shape 2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6" name="Shape 233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337" name="Shape 2337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Exercises</a:t>
            </a:r>
          </a:p>
        </p:txBody>
      </p:sp>
      <p:sp>
        <p:nvSpPr>
          <p:cNvPr id="2338" name="Shape 2338"/>
          <p:cNvSpPr txBox="1"/>
          <p:nvPr>
            <p:ph idx="1" type="body"/>
          </p:nvPr>
        </p:nvSpPr>
        <p:spPr>
          <a:xfrm>
            <a:off x="482600" y="20574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Graphs - nearest neighbor algorithm</a:t>
            </a:r>
          </a:p>
          <a:p>
            <a:pPr indent="0" lvl="2" marL="838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http://nodebox.net/code/index.php/Graph</a:t>
            </a: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G:\images\graph.jpg" id="2339" name="Shape 23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03276" y="3657600"/>
            <a:ext cx="8998246" cy="502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571500" y="2133600"/>
            <a:ext cx="6159499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Artificial Intelligence</a:t>
            </a:r>
          </a:p>
          <a:p>
            <a:pPr indent="-266700" lvl="1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IBM Watson supercomputer </a:t>
            </a:r>
            <a:b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beats all-time best Jeopardy! </a:t>
            </a:r>
            <a:b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players on Feb 2011</a:t>
            </a: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" lvl="1" marL="346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Clue selection</a:t>
            </a: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" lvl="1" marL="346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Confidence Threshold for Buzz-in </a:t>
            </a:r>
          </a:p>
          <a:p>
            <a:pPr indent="-266700" lvl="2" marL="1054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icker_02_1950s.png" id="512" name="Shape 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200" y="8382000"/>
            <a:ext cx="5257799" cy="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2000" y="2133600"/>
            <a:ext cx="1490662" cy="1108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al%20Jeopardy" id="514" name="Shape 5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41000" y="3657600"/>
            <a:ext cx="1904999" cy="14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3000" y="4495800"/>
            <a:ext cx="6553200" cy="368329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/>
          <p:nvPr/>
        </p:nvSpPr>
        <p:spPr>
          <a:xfrm>
            <a:off x="6350000" y="2209800"/>
            <a:ext cx="6502399" cy="1421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175" lvl="1" marL="346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Daily Double betting</a:t>
            </a: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2438" lvl="1" marL="795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" lvl="1" marL="346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Final Jeopardy betting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 </a:t>
            </a:r>
          </a:p>
        </p:txBody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571500" y="23241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search for an element in a list?</a:t>
            </a:r>
          </a:p>
          <a:p>
            <a:pPr indent="-514350" lvl="1" marL="8572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b="1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Sequential search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Go through each element and check if it is</a:t>
            </a:r>
            <a:r>
              <a:rPr lang="en-US"/>
              <a:t> 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required element</a:t>
            </a:r>
          </a:p>
          <a:p>
            <a:pPr indent="-266700" lvl="2" marL="1054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case?</a:t>
            </a:r>
          </a:p>
          <a:p>
            <a:pPr indent="-266700" lvl="2" marL="1054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Worst case?</a:t>
            </a:r>
          </a:p>
          <a:p>
            <a:pPr indent="-514350" lvl="1" marL="8572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the list is sorted?</a:t>
            </a: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do better?</a:t>
            </a: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0450" y="2172350"/>
            <a:ext cx="4244400" cy="3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7770950" y="6443400"/>
            <a:ext cx="43434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http://www.spinachandyoga.com/how-to-deal-with-a-long-to-do-list-with-zen/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600" y="7188200"/>
            <a:ext cx="110236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s226-friend004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A50021"/>
      </a:accent1>
      <a:accent2>
        <a:srgbClr val="FFFFCC"/>
      </a:accent2>
      <a:accent3>
        <a:srgbClr val="FFFFFF"/>
      </a:accent3>
      <a:accent4>
        <a:srgbClr val="000000"/>
      </a:accent4>
      <a:accent5>
        <a:srgbClr val="CFAAAB"/>
      </a:accent5>
      <a:accent6>
        <a:srgbClr val="E7E7B9"/>
      </a:accent6>
      <a:hlink>
        <a:srgbClr val="FF6600"/>
      </a:hlink>
      <a:folHlink>
        <a:srgbClr val="66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